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3F9"/>
          </a:solidFill>
        </a:fill>
      </a:tcStyle>
    </a:wholeTbl>
    <a:band2H>
      <a:tcTxStyle/>
      <a:tcStyle>
        <a:tcBdr/>
        <a:fill>
          <a:solidFill>
            <a:srgbClr val="E6F2F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0E0"/>
          </a:solidFill>
        </a:fill>
      </a:tcStyle>
    </a:wholeTbl>
    <a:band2H>
      <a:tcTxStyle/>
      <a:tcStyle>
        <a:tcBdr/>
        <a:fill>
          <a:solidFill>
            <a:srgbClr val="E6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CAD9"/>
          </a:solidFill>
        </a:fill>
      </a:tcStyle>
    </a:wholeTbl>
    <a:band2H>
      <a:tcTxStyle/>
      <a:tcStyle>
        <a:tcBdr/>
        <a:fill>
          <a:solidFill>
            <a:srgbClr val="FAE6ED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65"/>
    <p:restoredTop sz="94590"/>
  </p:normalViewPr>
  <p:slideViewPr>
    <p:cSldViewPr snapToGrid="0" snapToObjects="1">
      <p:cViewPr>
        <p:scale>
          <a:sx n="88" d="100"/>
          <a:sy n="88" d="100"/>
        </p:scale>
        <p:origin x="600" y="-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300480" latinLnBrk="0">
      <a:defRPr sz="1600">
        <a:latin typeface="+mj-lt"/>
        <a:ea typeface="+mj-ea"/>
        <a:cs typeface="+mj-cs"/>
        <a:sym typeface="Calibri"/>
      </a:defRPr>
    </a:lvl1pPr>
    <a:lvl2pPr indent="228600" defTabSz="1300480" latinLnBrk="0">
      <a:defRPr sz="1600">
        <a:latin typeface="+mj-lt"/>
        <a:ea typeface="+mj-ea"/>
        <a:cs typeface="+mj-cs"/>
        <a:sym typeface="Calibri"/>
      </a:defRPr>
    </a:lvl2pPr>
    <a:lvl3pPr indent="457200" defTabSz="1300480" latinLnBrk="0">
      <a:defRPr sz="1600">
        <a:latin typeface="+mj-lt"/>
        <a:ea typeface="+mj-ea"/>
        <a:cs typeface="+mj-cs"/>
        <a:sym typeface="Calibri"/>
      </a:defRPr>
    </a:lvl3pPr>
    <a:lvl4pPr indent="685800" defTabSz="1300480" latinLnBrk="0">
      <a:defRPr sz="1600">
        <a:latin typeface="+mj-lt"/>
        <a:ea typeface="+mj-ea"/>
        <a:cs typeface="+mj-cs"/>
        <a:sym typeface="Calibri"/>
      </a:defRPr>
    </a:lvl4pPr>
    <a:lvl5pPr indent="914400" defTabSz="1300480" latinLnBrk="0">
      <a:defRPr sz="1600">
        <a:latin typeface="+mj-lt"/>
        <a:ea typeface="+mj-ea"/>
        <a:cs typeface="+mj-cs"/>
        <a:sym typeface="Calibri"/>
      </a:defRPr>
    </a:lvl5pPr>
    <a:lvl6pPr indent="1143000" defTabSz="1300480" latinLnBrk="0">
      <a:defRPr sz="1600">
        <a:latin typeface="+mj-lt"/>
        <a:ea typeface="+mj-ea"/>
        <a:cs typeface="+mj-cs"/>
        <a:sym typeface="Calibri"/>
      </a:defRPr>
    </a:lvl6pPr>
    <a:lvl7pPr indent="1371600" defTabSz="1300480" latinLnBrk="0">
      <a:defRPr sz="1600">
        <a:latin typeface="+mj-lt"/>
        <a:ea typeface="+mj-ea"/>
        <a:cs typeface="+mj-cs"/>
        <a:sym typeface="Calibri"/>
      </a:defRPr>
    </a:lvl7pPr>
    <a:lvl8pPr indent="1600200" defTabSz="1300480" latinLnBrk="0">
      <a:defRPr sz="1600">
        <a:latin typeface="+mj-lt"/>
        <a:ea typeface="+mj-ea"/>
        <a:cs typeface="+mj-cs"/>
        <a:sym typeface="Calibri"/>
      </a:defRPr>
    </a:lvl8pPr>
    <a:lvl9pPr indent="1828800" defTabSz="1300480" latinLnBrk="0">
      <a:defRPr sz="16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26965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icture Placeholder 5"/>
          <p:cNvSpPr>
            <a:spLocks noGrp="1"/>
          </p:cNvSpPr>
          <p:nvPr>
            <p:ph type="pic" sz="half" idx="13"/>
          </p:nvPr>
        </p:nvSpPr>
        <p:spPr>
          <a:xfrm>
            <a:off x="-2" y="3378925"/>
            <a:ext cx="13004801" cy="33615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icture Placeholder 5"/>
          <p:cNvSpPr>
            <a:spLocks noGrp="1"/>
          </p:cNvSpPr>
          <p:nvPr>
            <p:ph type="pic" sz="half" idx="13"/>
          </p:nvPr>
        </p:nvSpPr>
        <p:spPr>
          <a:xfrm>
            <a:off x="1015868" y="5120640"/>
            <a:ext cx="10973062" cy="34137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7980708" y="1687193"/>
            <a:ext cx="3349396" cy="19359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5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993934" y="3908849"/>
            <a:ext cx="3349396" cy="193590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6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7980708" y="6160142"/>
            <a:ext cx="3349396" cy="19359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0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432213" y="4538661"/>
            <a:ext cx="5566265" cy="27543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1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2789529" y="3346371"/>
            <a:ext cx="3160167" cy="555955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56337" y="5659654"/>
            <a:ext cx="1728356" cy="30579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5341878" y="5155503"/>
            <a:ext cx="2227035" cy="39317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2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8300429" y="5659654"/>
            <a:ext cx="1728355" cy="30579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352128" y="567531"/>
            <a:ext cx="1921102" cy="33797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276656" y="3230434"/>
            <a:ext cx="1921101" cy="33797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2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345903" y="5627759"/>
            <a:ext cx="1921102" cy="337971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6694804" y="2766982"/>
            <a:ext cx="2393075" cy="420374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9201750" y="3246921"/>
            <a:ext cx="1661579" cy="34137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icture Placeholder 10"/>
          <p:cNvSpPr>
            <a:spLocks noGrp="1"/>
          </p:cNvSpPr>
          <p:nvPr>
            <p:ph type="pic" sz="half" idx="13"/>
          </p:nvPr>
        </p:nvSpPr>
        <p:spPr>
          <a:xfrm>
            <a:off x="1805576" y="4876798"/>
            <a:ext cx="9950995" cy="272288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0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icture Placeholder 12"/>
          <p:cNvSpPr>
            <a:spLocks noGrp="1"/>
          </p:cNvSpPr>
          <p:nvPr>
            <p:ph type="pic" idx="13"/>
          </p:nvPr>
        </p:nvSpPr>
        <p:spPr>
          <a:xfrm>
            <a:off x="3784798" y="-36116"/>
            <a:ext cx="5435360" cy="982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6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2"/>
          <p:cNvSpPr>
            <a:spLocks noGrp="1"/>
          </p:cNvSpPr>
          <p:nvPr>
            <p:ph type="pic" idx="13"/>
          </p:nvPr>
        </p:nvSpPr>
        <p:spPr>
          <a:xfrm>
            <a:off x="-1" y="-4536"/>
            <a:ext cx="13004801" cy="976267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85653" y="7802456"/>
            <a:ext cx="3034454" cy="393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icture Placeholder 5"/>
          <p:cNvSpPr>
            <a:spLocks noGrp="1"/>
          </p:cNvSpPr>
          <p:nvPr>
            <p:ph type="pic" idx="13"/>
          </p:nvPr>
        </p:nvSpPr>
        <p:spPr>
          <a:xfrm>
            <a:off x="-1" y="1219199"/>
            <a:ext cx="9945190" cy="7315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7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118673" y="2414057"/>
            <a:ext cx="5433774" cy="1995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4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756398" y="2414057"/>
            <a:ext cx="5433774" cy="19955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8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icture Placeholder 5"/>
          <p:cNvSpPr>
            <a:spLocks noGrp="1"/>
          </p:cNvSpPr>
          <p:nvPr>
            <p:ph type="pic" sz="half" idx="13"/>
          </p:nvPr>
        </p:nvSpPr>
        <p:spPr>
          <a:xfrm>
            <a:off x="3959809" y="3476852"/>
            <a:ext cx="5085182" cy="505754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3" name="Picture Placeholder 10"/>
          <p:cNvSpPr>
            <a:spLocks noGrp="1"/>
          </p:cNvSpPr>
          <p:nvPr>
            <p:ph type="pic" sz="half" idx="14"/>
          </p:nvPr>
        </p:nvSpPr>
        <p:spPr>
          <a:xfrm>
            <a:off x="-2" y="5198224"/>
            <a:ext cx="13004801" cy="33361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icture Placeholder 5"/>
          <p:cNvSpPr>
            <a:spLocks noGrp="1"/>
          </p:cNvSpPr>
          <p:nvPr>
            <p:ph type="pic" idx="13"/>
          </p:nvPr>
        </p:nvSpPr>
        <p:spPr>
          <a:xfrm>
            <a:off x="1351961" y="2238895"/>
            <a:ext cx="7012281" cy="750304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0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Title Slide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"/>
          <p:cNvSpPr>
            <a:spLocks noGrp="1"/>
          </p:cNvSpPr>
          <p:nvPr>
            <p:ph type="pic" idx="13"/>
          </p:nvPr>
        </p:nvSpPr>
        <p:spPr>
          <a:xfrm>
            <a:off x="-1" y="2070709"/>
            <a:ext cx="13004801" cy="768742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1729638" y="3553097"/>
            <a:ext cx="4772762" cy="49813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5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8232039" y="3553096"/>
            <a:ext cx="4772763" cy="498130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6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5"/>
          <p:cNvSpPr>
            <a:spLocks noGrp="1"/>
          </p:cNvSpPr>
          <p:nvPr>
            <p:ph type="pic" sz="quarter" idx="13"/>
          </p:nvPr>
        </p:nvSpPr>
        <p:spPr>
          <a:xfrm>
            <a:off x="3220613" y="2121424"/>
            <a:ext cx="4257416" cy="3055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4" name="Picture Placeholder 15"/>
          <p:cNvSpPr>
            <a:spLocks noGrp="1"/>
          </p:cNvSpPr>
          <p:nvPr>
            <p:ph type="pic" sz="quarter" idx="14"/>
          </p:nvPr>
        </p:nvSpPr>
        <p:spPr>
          <a:xfrm>
            <a:off x="7658424" y="2121424"/>
            <a:ext cx="4257417" cy="3055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5" name="Picture Placeholder 15"/>
          <p:cNvSpPr>
            <a:spLocks noGrp="1"/>
          </p:cNvSpPr>
          <p:nvPr>
            <p:ph type="pic" sz="quarter" idx="15"/>
          </p:nvPr>
        </p:nvSpPr>
        <p:spPr>
          <a:xfrm>
            <a:off x="7658424" y="5406148"/>
            <a:ext cx="4257417" cy="305545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6" name="Picture Placeholder 15"/>
          <p:cNvSpPr>
            <a:spLocks noGrp="1"/>
          </p:cNvSpPr>
          <p:nvPr>
            <p:ph type="pic" sz="quarter" idx="16"/>
          </p:nvPr>
        </p:nvSpPr>
        <p:spPr>
          <a:xfrm>
            <a:off x="3220613" y="5406149"/>
            <a:ext cx="4257416" cy="305545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47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85653" y="7802456"/>
            <a:ext cx="3034454" cy="393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icture Placeholder 9"/>
          <p:cNvSpPr>
            <a:spLocks noGrp="1"/>
          </p:cNvSpPr>
          <p:nvPr>
            <p:ph type="pic" sz="half" idx="13"/>
          </p:nvPr>
        </p:nvSpPr>
        <p:spPr>
          <a:xfrm>
            <a:off x="889689" y="1938443"/>
            <a:ext cx="7052528" cy="40818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icture Placeholder 5"/>
          <p:cNvSpPr>
            <a:spLocks noGrp="1"/>
          </p:cNvSpPr>
          <p:nvPr>
            <p:ph type="pic" sz="half" idx="13"/>
          </p:nvPr>
        </p:nvSpPr>
        <p:spPr>
          <a:xfrm>
            <a:off x="1335350" y="2016063"/>
            <a:ext cx="4659019" cy="653211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Title Slide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icture Placeholder 5"/>
          <p:cNvSpPr>
            <a:spLocks noGrp="1"/>
          </p:cNvSpPr>
          <p:nvPr>
            <p:ph type="pic" sz="half" idx="13"/>
          </p:nvPr>
        </p:nvSpPr>
        <p:spPr>
          <a:xfrm>
            <a:off x="7620818" y="991945"/>
            <a:ext cx="4390732" cy="776971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icture Placeholder 7"/>
          <p:cNvSpPr>
            <a:spLocks noGrp="1"/>
          </p:cNvSpPr>
          <p:nvPr>
            <p:ph type="pic" sz="half" idx="13"/>
          </p:nvPr>
        </p:nvSpPr>
        <p:spPr>
          <a:xfrm>
            <a:off x="-2" y="1888905"/>
            <a:ext cx="13004801" cy="298789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9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-2" y="4876801"/>
            <a:ext cx="6502401" cy="36576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6502398" y="4876798"/>
            <a:ext cx="6502401" cy="365760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 txBox="1">
            <a:spLocks noGrp="1"/>
          </p:cNvSpPr>
          <p:nvPr>
            <p:ph type="title"/>
          </p:nvPr>
        </p:nvSpPr>
        <p:spPr>
          <a:xfrm>
            <a:off x="650239" y="1317413"/>
            <a:ext cx="11704322" cy="16086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/>
          </p:nvPr>
        </p:nvSpPr>
        <p:spPr>
          <a:xfrm>
            <a:off x="650239" y="2926079"/>
            <a:ext cx="11704322" cy="5608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6285653" y="7802457"/>
            <a:ext cx="3034455" cy="393701"/>
          </a:xfrm>
          <a:prstGeom prst="rect">
            <a:avLst/>
          </a:prstGeom>
          <a:ln w="12700">
            <a:miter lim="400000"/>
          </a:ln>
        </p:spPr>
        <p:txBody>
          <a:bodyPr wrap="none" lIns="48767" tIns="48767" rIns="48767" bIns="48767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transition spd="med"/>
  <p:txStyles>
    <p:titleStyle>
      <a:lvl1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30048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2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310242" marR="0" indent="-310242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819150" marR="0" indent="-36195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348739" marR="0" indent="-434339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854200" marR="0" indent="-48260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311400" marR="0" indent="-48260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768600" marR="0" indent="-48260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225800" marR="0" indent="-48260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683000" marR="0" indent="-48260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140200" marR="0" indent="-482600" algn="l" defTabSz="1300480" rtl="0" latinLnBrk="0">
        <a:lnSpc>
          <a:spcPct val="90000"/>
        </a:lnSpc>
        <a:spcBef>
          <a:spcPts val="1400"/>
        </a:spcBef>
        <a:spcAft>
          <a:spcPts val="0"/>
        </a:spcAft>
        <a:buClrTx/>
        <a:buSzPct val="100000"/>
        <a:buFont typeface="Arial"/>
        <a:buChar char="•"/>
        <a:tabLst/>
        <a:defRPr sz="3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t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tif"/><Relationship Id="rId5" Type="http://schemas.openxmlformats.org/officeDocument/2006/relationships/image" Target="../media/image18.tif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0.tif"/><Relationship Id="rId5" Type="http://schemas.openxmlformats.org/officeDocument/2006/relationships/image" Target="../media/image18.ti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icture Placeholder 4" descr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12" name="Rectangle 6"/>
          <p:cNvSpPr/>
          <p:nvPr/>
        </p:nvSpPr>
        <p:spPr>
          <a:xfrm>
            <a:off x="0" y="-14190"/>
            <a:ext cx="13004801" cy="9781980"/>
          </a:xfrm>
          <a:prstGeom prst="rect">
            <a:avLst/>
          </a:pr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dirty="0"/>
          </a:p>
        </p:txBody>
      </p:sp>
      <p:pic>
        <p:nvPicPr>
          <p:cNvPr id="214" name="Imagen" descr="Imagen"/>
          <p:cNvPicPr>
            <a:picLocks noChangeAspect="1"/>
          </p:cNvPicPr>
          <p:nvPr/>
        </p:nvPicPr>
        <p:blipFill>
          <a:blip r:embed="rId3">
            <a:alphaModFix amt="8456"/>
          </a:blip>
          <a:srcRect l="19206" t="25014" r="22247" b="20782"/>
          <a:stretch>
            <a:fillRect/>
          </a:stretch>
        </p:blipFill>
        <p:spPr>
          <a:xfrm>
            <a:off x="-79350" y="-109500"/>
            <a:ext cx="13163499" cy="9972599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TextBox 8"/>
          <p:cNvSpPr txBox="1"/>
          <p:nvPr/>
        </p:nvSpPr>
        <p:spPr>
          <a:xfrm>
            <a:off x="3581255" y="2401369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dirty="0" err="1"/>
              <a:t>Capacitación</a:t>
            </a:r>
            <a:r>
              <a:t> Ventas</a:t>
            </a:r>
          </a:p>
        </p:txBody>
      </p:sp>
      <p:pic>
        <p:nvPicPr>
          <p:cNvPr id="215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7738" y="3868288"/>
            <a:ext cx="6569324" cy="2017024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Rectangle 9"/>
          <p:cNvSpPr/>
          <p:nvPr/>
        </p:nvSpPr>
        <p:spPr>
          <a:xfrm>
            <a:off x="3854543" y="3204702"/>
            <a:ext cx="6379448" cy="1515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2907">
                <a:srgbClr val="808080">
                  <a:alpha val="50000"/>
                </a:srgbClr>
              </a:gs>
              <a:gs pos="50485">
                <a:srgbClr val="FFFFFF"/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C7D5ED"/>
                </a:solidFill>
              </a:defRPr>
            </a:pPr>
            <a:endParaRPr/>
          </a:p>
        </p:txBody>
      </p:sp>
      <p:sp>
        <p:nvSpPr>
          <p:cNvPr id="217" name="TextBox 7"/>
          <p:cNvSpPr txBox="1"/>
          <p:nvPr/>
        </p:nvSpPr>
        <p:spPr>
          <a:xfrm>
            <a:off x="2268956" y="6887343"/>
            <a:ext cx="9550621" cy="15452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lnSpc>
                <a:spcPts val="6700"/>
              </a:lnSpc>
              <a:defRPr spc="431">
                <a:solidFill>
                  <a:srgbClr val="FFFFFF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</a:lstStyle>
          <a:p>
            <a:r>
              <a:t>PRESENTES DESDE EL 2015</a:t>
            </a:r>
          </a:p>
        </p:txBody>
      </p:sp>
      <p:sp>
        <p:nvSpPr>
          <p:cNvPr id="218" name="Rectangle 9"/>
          <p:cNvSpPr/>
          <p:nvPr/>
        </p:nvSpPr>
        <p:spPr>
          <a:xfrm>
            <a:off x="3854543" y="6533743"/>
            <a:ext cx="6379448" cy="1515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2907">
                <a:srgbClr val="808080">
                  <a:alpha val="50000"/>
                </a:srgbClr>
              </a:gs>
              <a:gs pos="50485">
                <a:srgbClr val="FFFFFF"/>
              </a:gs>
              <a:gs pos="100000">
                <a:srgbClr val="000000">
                  <a:alpha val="0"/>
                </a:srgbClr>
              </a:gs>
            </a:gsLst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C7D5ED"/>
                </a:solidFill>
              </a:defRPr>
            </a:pPr>
            <a:endParaRPr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EC2B2121-3992-9049-8445-680BBCC4D917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www.asesorseguros.clv</a:t>
            </a:r>
            <a:endParaRPr sz="140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ight Triangle 6"/>
          <p:cNvSpPr/>
          <p:nvPr/>
        </p:nvSpPr>
        <p:spPr>
          <a:xfrm flipH="1">
            <a:off x="3225240" y="-112619"/>
            <a:ext cx="10452056" cy="9922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99" name="Picture Placeholder 4" descr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45113" r="18001"/>
          <a:stretch>
            <a:fillRect/>
          </a:stretch>
        </p:blipFill>
        <p:spPr>
          <a:xfrm>
            <a:off x="3784798" y="-36116"/>
            <a:ext cx="5435204" cy="9825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97" y="0"/>
                </a:moveTo>
                <a:lnTo>
                  <a:pt x="0" y="21600"/>
                </a:lnTo>
                <a:lnTo>
                  <a:pt x="15103" y="21600"/>
                </a:lnTo>
                <a:lnTo>
                  <a:pt x="21600" y="0"/>
                </a:lnTo>
                <a:lnTo>
                  <a:pt x="6497" y="0"/>
                </a:lnTo>
                <a:close/>
              </a:path>
            </a:pathLst>
          </a:custGeom>
        </p:spPr>
      </p:pic>
      <p:sp>
        <p:nvSpPr>
          <p:cNvPr id="400" name="Rectángulo"/>
          <p:cNvSpPr/>
          <p:nvPr/>
        </p:nvSpPr>
        <p:spPr>
          <a:xfrm rot="16768445">
            <a:off x="-211322" y="2502724"/>
            <a:ext cx="13610520" cy="3761425"/>
          </a:xfrm>
          <a:prstGeom prst="rect">
            <a:avLst/>
          </a:prstGeom>
          <a:gradFill>
            <a:gsLst>
              <a:gs pos="0">
                <a:schemeClr val="accent3">
                  <a:alpha val="58809"/>
                </a:schemeClr>
              </a:gs>
              <a:gs pos="100000">
                <a:srgbClr val="38215C">
                  <a:alpha val="58809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04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401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402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03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5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Tips de cierre</a:t>
            </a:r>
          </a:p>
        </p:txBody>
      </p:sp>
      <p:sp>
        <p:nvSpPr>
          <p:cNvPr id="406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¿Cliente dudoso?</a:t>
            </a:r>
          </a:p>
        </p:txBody>
      </p:sp>
      <p:sp>
        <p:nvSpPr>
          <p:cNvPr id="408" name="Bocadillo cuadrado"/>
          <p:cNvSpPr/>
          <p:nvPr/>
        </p:nvSpPr>
        <p:spPr>
          <a:xfrm flipH="1">
            <a:off x="775515" y="2554041"/>
            <a:ext cx="4885136" cy="113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2" y="0"/>
                </a:moveTo>
                <a:cubicBezTo>
                  <a:pt x="1304" y="0"/>
                  <a:pt x="981" y="1386"/>
                  <a:pt x="981" y="3093"/>
                </a:cubicBezTo>
                <a:lnTo>
                  <a:pt x="981" y="8030"/>
                </a:lnTo>
                <a:lnTo>
                  <a:pt x="0" y="11041"/>
                </a:lnTo>
                <a:lnTo>
                  <a:pt x="981" y="14044"/>
                </a:lnTo>
                <a:lnTo>
                  <a:pt x="981" y="18507"/>
                </a:lnTo>
                <a:cubicBezTo>
                  <a:pt x="981" y="20214"/>
                  <a:pt x="1304" y="21600"/>
                  <a:pt x="1702" y="21600"/>
                </a:cubicBezTo>
                <a:lnTo>
                  <a:pt x="20879" y="21600"/>
                </a:lnTo>
                <a:cubicBezTo>
                  <a:pt x="21277" y="21600"/>
                  <a:pt x="21600" y="20214"/>
                  <a:pt x="21600" y="18507"/>
                </a:cubicBezTo>
                <a:lnTo>
                  <a:pt x="21600" y="3093"/>
                </a:lnTo>
                <a:cubicBezTo>
                  <a:pt x="21600" y="1386"/>
                  <a:pt x="21277" y="0"/>
                  <a:pt x="20879" y="0"/>
                </a:cubicBezTo>
                <a:lnTo>
                  <a:pt x="1702" y="0"/>
                </a:lnTo>
                <a:close/>
              </a:path>
            </a:pathLst>
          </a:custGeom>
          <a:gradFill>
            <a:gsLst>
              <a:gs pos="0">
                <a:srgbClr val="FFD17E"/>
              </a:gs>
              <a:gs pos="100000">
                <a:srgbClr val="E94E1A"/>
              </a:gs>
            </a:gsLst>
            <a:lin ang="9478388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09" name="TextBox 18"/>
          <p:cNvSpPr txBox="1"/>
          <p:nvPr/>
        </p:nvSpPr>
        <p:spPr>
          <a:xfrm>
            <a:off x="1023370" y="2852539"/>
            <a:ext cx="4158230" cy="5447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8767" tIns="48767" rIns="48767" bIns="48767">
            <a:spAutoFit/>
          </a:bodyPr>
          <a:lstStyle>
            <a:lvl1pPr>
              <a:defRPr sz="2900">
                <a:solidFill>
                  <a:srgbClr val="791D1A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“Le </a:t>
            </a:r>
            <a:r>
              <a:rPr err="1"/>
              <a:t>voy</a:t>
            </a:r>
            <a:r>
              <a:t> a </a:t>
            </a:r>
            <a:r>
              <a:rPr err="1"/>
              <a:t>preguntar</a:t>
            </a:r>
            <a:r>
              <a:t> a x”</a:t>
            </a:r>
          </a:p>
        </p:txBody>
      </p:sp>
      <p:sp>
        <p:nvSpPr>
          <p:cNvPr id="410" name="Bocadillo cuadrado"/>
          <p:cNvSpPr/>
          <p:nvPr/>
        </p:nvSpPr>
        <p:spPr>
          <a:xfrm flipH="1">
            <a:off x="519021" y="3892829"/>
            <a:ext cx="4885135" cy="1911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3" y="0"/>
                </a:moveTo>
                <a:cubicBezTo>
                  <a:pt x="408" y="0"/>
                  <a:pt x="0" y="1044"/>
                  <a:pt x="0" y="2332"/>
                </a:cubicBezTo>
                <a:lnTo>
                  <a:pt x="0" y="19268"/>
                </a:lnTo>
                <a:cubicBezTo>
                  <a:pt x="0" y="20556"/>
                  <a:pt x="408" y="21600"/>
                  <a:pt x="913" y="21600"/>
                </a:cubicBezTo>
                <a:lnTo>
                  <a:pt x="19550" y="21600"/>
                </a:lnTo>
                <a:cubicBezTo>
                  <a:pt x="20055" y="21600"/>
                  <a:pt x="20463" y="20556"/>
                  <a:pt x="20463" y="19268"/>
                </a:cubicBezTo>
                <a:lnTo>
                  <a:pt x="20463" y="13778"/>
                </a:lnTo>
                <a:lnTo>
                  <a:pt x="21600" y="11190"/>
                </a:lnTo>
                <a:lnTo>
                  <a:pt x="20463" y="8602"/>
                </a:lnTo>
                <a:lnTo>
                  <a:pt x="20463" y="2332"/>
                </a:lnTo>
                <a:cubicBezTo>
                  <a:pt x="20463" y="1044"/>
                  <a:pt x="20055" y="0"/>
                  <a:pt x="19550" y="0"/>
                </a:cubicBezTo>
                <a:lnTo>
                  <a:pt x="913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11" name="Rectangle 17"/>
          <p:cNvSpPr txBox="1"/>
          <p:nvPr/>
        </p:nvSpPr>
        <p:spPr>
          <a:xfrm>
            <a:off x="1197678" y="4256531"/>
            <a:ext cx="3782605" cy="1265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just">
              <a:lnSpc>
                <a:spcPct val="120000"/>
              </a:lnSpc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¡Ok, perfecto! Me gustaría tener la oportunidad de </a:t>
            </a:r>
            <a:r>
              <a:rPr>
                <a:latin typeface="Raleway SemiBold"/>
                <a:ea typeface="Raleway SemiBold"/>
                <a:cs typeface="Raleway SemiBold"/>
                <a:sym typeface="Raleway SemiBold"/>
              </a:rPr>
              <a:t>explicarle yo a la persona</a:t>
            </a:r>
            <a:r>
              <a:t> que le vas a consultar ¿te parece?</a:t>
            </a:r>
          </a:p>
        </p:txBody>
      </p:sp>
      <p:sp>
        <p:nvSpPr>
          <p:cNvPr id="412" name="Bocadillo cuadrado"/>
          <p:cNvSpPr/>
          <p:nvPr/>
        </p:nvSpPr>
        <p:spPr>
          <a:xfrm flipH="1">
            <a:off x="503146" y="7164924"/>
            <a:ext cx="4901010" cy="1142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0" y="0"/>
                </a:moveTo>
                <a:cubicBezTo>
                  <a:pt x="407" y="0"/>
                  <a:pt x="0" y="1746"/>
                  <a:pt x="0" y="3901"/>
                </a:cubicBezTo>
                <a:lnTo>
                  <a:pt x="0" y="17699"/>
                </a:lnTo>
                <a:cubicBezTo>
                  <a:pt x="0" y="19854"/>
                  <a:pt x="407" y="21600"/>
                  <a:pt x="910" y="21600"/>
                </a:cubicBezTo>
                <a:lnTo>
                  <a:pt x="19487" y="21600"/>
                </a:lnTo>
                <a:cubicBezTo>
                  <a:pt x="19990" y="21600"/>
                  <a:pt x="20397" y="19854"/>
                  <a:pt x="20397" y="17699"/>
                </a:cubicBezTo>
                <a:lnTo>
                  <a:pt x="20397" y="15425"/>
                </a:lnTo>
                <a:lnTo>
                  <a:pt x="21600" y="11104"/>
                </a:lnTo>
                <a:lnTo>
                  <a:pt x="20397" y="6782"/>
                </a:lnTo>
                <a:lnTo>
                  <a:pt x="20397" y="3901"/>
                </a:lnTo>
                <a:cubicBezTo>
                  <a:pt x="20397" y="1746"/>
                  <a:pt x="19990" y="0"/>
                  <a:pt x="19487" y="0"/>
                </a:cubicBezTo>
                <a:lnTo>
                  <a:pt x="910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13" name="Rectangle 17"/>
          <p:cNvSpPr txBox="1"/>
          <p:nvPr/>
        </p:nvSpPr>
        <p:spPr>
          <a:xfrm>
            <a:off x="1131163" y="7407909"/>
            <a:ext cx="3966436" cy="65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lnSpc>
                <a:spcPct val="120000"/>
              </a:lnSpc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Ok, no hay problema, te llamo entonces xx día.</a:t>
            </a:r>
          </a:p>
        </p:txBody>
      </p:sp>
      <p:sp>
        <p:nvSpPr>
          <p:cNvPr id="414" name="Bocadillo cuadrado"/>
          <p:cNvSpPr/>
          <p:nvPr/>
        </p:nvSpPr>
        <p:spPr>
          <a:xfrm>
            <a:off x="8095898" y="2554041"/>
            <a:ext cx="3926683" cy="1496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93" y="0"/>
                </a:moveTo>
                <a:cubicBezTo>
                  <a:pt x="1897" y="0"/>
                  <a:pt x="1495" y="1055"/>
                  <a:pt x="1495" y="2354"/>
                </a:cubicBezTo>
                <a:lnTo>
                  <a:pt x="1495" y="11874"/>
                </a:lnTo>
                <a:lnTo>
                  <a:pt x="0" y="14165"/>
                </a:lnTo>
                <a:lnTo>
                  <a:pt x="1495" y="16462"/>
                </a:lnTo>
                <a:lnTo>
                  <a:pt x="1495" y="19246"/>
                </a:lnTo>
                <a:cubicBezTo>
                  <a:pt x="1495" y="20545"/>
                  <a:pt x="1897" y="21600"/>
                  <a:pt x="2393" y="21600"/>
                </a:cubicBezTo>
                <a:lnTo>
                  <a:pt x="20703" y="21600"/>
                </a:lnTo>
                <a:cubicBezTo>
                  <a:pt x="21198" y="21600"/>
                  <a:pt x="21600" y="20545"/>
                  <a:pt x="21600" y="19246"/>
                </a:cubicBezTo>
                <a:lnTo>
                  <a:pt x="21600" y="2354"/>
                </a:lnTo>
                <a:cubicBezTo>
                  <a:pt x="21600" y="1055"/>
                  <a:pt x="21198" y="0"/>
                  <a:pt x="20703" y="0"/>
                </a:cubicBezTo>
                <a:lnTo>
                  <a:pt x="2393" y="0"/>
                </a:lnTo>
                <a:close/>
              </a:path>
            </a:pathLst>
          </a:custGeom>
          <a:gradFill>
            <a:gsLst>
              <a:gs pos="0">
                <a:srgbClr val="FFD17E"/>
              </a:gs>
              <a:gs pos="100000">
                <a:srgbClr val="E94E1A"/>
              </a:gs>
            </a:gsLst>
            <a:lin ang="9478388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15" name="TextBox 18"/>
          <p:cNvSpPr txBox="1"/>
          <p:nvPr/>
        </p:nvSpPr>
        <p:spPr>
          <a:xfrm>
            <a:off x="8587559" y="2834481"/>
            <a:ext cx="3285505" cy="93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2800">
                <a:solidFill>
                  <a:srgbClr val="791D1A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“No </a:t>
            </a:r>
            <a:r>
              <a:rPr err="1"/>
              <a:t>quiero</a:t>
            </a:r>
            <a:r>
              <a:t> </a:t>
            </a:r>
            <a:r>
              <a:rPr err="1"/>
              <a:t>hacerlo</a:t>
            </a:r>
            <a:r>
              <a:t>” “No me </a:t>
            </a:r>
            <a:r>
              <a:rPr err="1"/>
              <a:t>interesa</a:t>
            </a:r>
            <a:r>
              <a:t>”</a:t>
            </a:r>
          </a:p>
        </p:txBody>
      </p:sp>
      <p:sp>
        <p:nvSpPr>
          <p:cNvPr id="416" name="Bocadillo cuadrado"/>
          <p:cNvSpPr/>
          <p:nvPr/>
        </p:nvSpPr>
        <p:spPr>
          <a:xfrm>
            <a:off x="7784717" y="4267323"/>
            <a:ext cx="4291868" cy="14626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551"/>
                </a:moveTo>
                <a:lnTo>
                  <a:pt x="0" y="3049"/>
                </a:lnTo>
                <a:cubicBezTo>
                  <a:pt x="0" y="1365"/>
                  <a:pt x="465" y="0"/>
                  <a:pt x="1039" y="0"/>
                </a:cubicBezTo>
                <a:lnTo>
                  <a:pt x="20561" y="0"/>
                </a:lnTo>
                <a:cubicBezTo>
                  <a:pt x="21135" y="0"/>
                  <a:pt x="21600" y="1365"/>
                  <a:pt x="21600" y="3049"/>
                </a:cubicBezTo>
                <a:lnTo>
                  <a:pt x="21600" y="18551"/>
                </a:lnTo>
                <a:cubicBezTo>
                  <a:pt x="21600" y="20235"/>
                  <a:pt x="21135" y="21600"/>
                  <a:pt x="20561" y="21600"/>
                </a:cubicBezTo>
                <a:lnTo>
                  <a:pt x="1039" y="21600"/>
                </a:lnTo>
                <a:cubicBezTo>
                  <a:pt x="465" y="21600"/>
                  <a:pt x="0" y="20235"/>
                  <a:pt x="0" y="18551"/>
                </a:cubicBez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17" name="Rectangle 17"/>
          <p:cNvSpPr txBox="1"/>
          <p:nvPr/>
        </p:nvSpPr>
        <p:spPr>
          <a:xfrm>
            <a:off x="8094201" y="4474534"/>
            <a:ext cx="3689430" cy="10139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lnSpc>
                <a:spcPct val="120000"/>
              </a:lnSpc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dirty="0" err="1"/>
              <a:t>Derechamente</a:t>
            </a:r>
            <a:r>
              <a:rPr dirty="0"/>
              <a:t> no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creyó</a:t>
            </a:r>
            <a:r>
              <a:rPr dirty="0"/>
              <a:t> o no </a:t>
            </a:r>
            <a:r>
              <a:rPr dirty="0" err="1"/>
              <a:t>entendió</a:t>
            </a:r>
            <a:r>
              <a:rPr dirty="0"/>
              <a:t>, por lo tanto es </a:t>
            </a:r>
            <a:r>
              <a:rPr dirty="0" err="1"/>
              <a:t>necesario</a:t>
            </a:r>
            <a:r>
              <a:rPr dirty="0"/>
              <a:t> </a:t>
            </a:r>
            <a:r>
              <a:rPr dirty="0" err="1"/>
              <a:t>indagar</a:t>
            </a:r>
            <a:r>
              <a:rPr dirty="0"/>
              <a:t> pa</a:t>
            </a:r>
            <a:r>
              <a:rPr lang="es-ES" dirty="0"/>
              <a:t>r</a:t>
            </a:r>
            <a:r>
              <a:rPr dirty="0"/>
              <a:t>a saber que </a:t>
            </a:r>
            <a:r>
              <a:rPr dirty="0" err="1"/>
              <a:t>pasó</a:t>
            </a:r>
            <a:r>
              <a:rPr dirty="0"/>
              <a:t>.</a:t>
            </a:r>
          </a:p>
        </p:txBody>
      </p:sp>
      <p:sp>
        <p:nvSpPr>
          <p:cNvPr id="418" name="Bocadillo cuadrado"/>
          <p:cNvSpPr/>
          <p:nvPr/>
        </p:nvSpPr>
        <p:spPr>
          <a:xfrm>
            <a:off x="7784717" y="5946632"/>
            <a:ext cx="4575176" cy="2114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74" y="0"/>
                </a:moveTo>
                <a:cubicBezTo>
                  <a:pt x="436" y="0"/>
                  <a:pt x="0" y="943"/>
                  <a:pt x="0" y="2108"/>
                </a:cubicBezTo>
                <a:lnTo>
                  <a:pt x="0" y="19492"/>
                </a:lnTo>
                <a:cubicBezTo>
                  <a:pt x="0" y="20657"/>
                  <a:pt x="436" y="21600"/>
                  <a:pt x="974" y="21600"/>
                </a:cubicBezTo>
                <a:lnTo>
                  <a:pt x="19288" y="21600"/>
                </a:lnTo>
                <a:cubicBezTo>
                  <a:pt x="19826" y="21600"/>
                  <a:pt x="20262" y="20657"/>
                  <a:pt x="20262" y="19492"/>
                </a:cubicBezTo>
                <a:lnTo>
                  <a:pt x="20262" y="13593"/>
                </a:lnTo>
                <a:lnTo>
                  <a:pt x="21600" y="11258"/>
                </a:lnTo>
                <a:lnTo>
                  <a:pt x="20262" y="8919"/>
                </a:lnTo>
                <a:lnTo>
                  <a:pt x="20262" y="2108"/>
                </a:lnTo>
                <a:cubicBezTo>
                  <a:pt x="20262" y="943"/>
                  <a:pt x="19826" y="0"/>
                  <a:pt x="19288" y="0"/>
                </a:cubicBezTo>
                <a:lnTo>
                  <a:pt x="974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19" name="Rectangle 17"/>
          <p:cNvSpPr txBox="1"/>
          <p:nvPr/>
        </p:nvSpPr>
        <p:spPr>
          <a:xfrm>
            <a:off x="8085936" y="6198044"/>
            <a:ext cx="3689430" cy="16417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lnSpc>
                <a:spcPct val="120000"/>
              </a:lnSpc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dirty="0" err="1"/>
              <a:t>En</a:t>
            </a:r>
            <a:r>
              <a:rPr dirty="0"/>
              <a:t> mi </a:t>
            </a:r>
            <a:r>
              <a:rPr dirty="0" err="1"/>
              <a:t>experiencia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no </a:t>
            </a:r>
            <a:r>
              <a:rPr dirty="0" err="1"/>
              <a:t>quieres</a:t>
            </a:r>
            <a:r>
              <a:rPr dirty="0"/>
              <a:t> </a:t>
            </a:r>
            <a:r>
              <a:rPr dirty="0" err="1"/>
              <a:t>aprovechar</a:t>
            </a:r>
            <a:r>
              <a:rPr dirty="0"/>
              <a:t> el </a:t>
            </a:r>
            <a:r>
              <a:rPr dirty="0" err="1"/>
              <a:t>beneficio</a:t>
            </a:r>
            <a:r>
              <a:rPr dirty="0"/>
              <a:t> es por que no lo </a:t>
            </a:r>
            <a:r>
              <a:rPr dirty="0" err="1"/>
              <a:t>cree</a:t>
            </a:r>
            <a:r>
              <a:rPr lang="es-ES" dirty="0"/>
              <a:t>s</a:t>
            </a:r>
            <a:r>
              <a:rPr dirty="0"/>
              <a:t> o no lo </a:t>
            </a:r>
            <a:r>
              <a:rPr dirty="0" err="1"/>
              <a:t>entiende</a:t>
            </a:r>
            <a:r>
              <a:rPr lang="es-ES" dirty="0"/>
              <a:t>s</a:t>
            </a:r>
            <a:r>
              <a:rPr dirty="0"/>
              <a:t>, ¿</a:t>
            </a:r>
            <a:r>
              <a:rPr dirty="0" err="1"/>
              <a:t>puedo</a:t>
            </a:r>
            <a:r>
              <a:rPr dirty="0"/>
              <a:t> resolver </a:t>
            </a:r>
            <a:r>
              <a:rPr dirty="0" err="1"/>
              <a:t>eso</a:t>
            </a:r>
            <a:r>
              <a:rPr dirty="0"/>
              <a:t> de </a:t>
            </a:r>
            <a:r>
              <a:rPr dirty="0" err="1"/>
              <a:t>alguna</a:t>
            </a:r>
            <a:r>
              <a:rPr dirty="0"/>
              <a:t> forma para </a:t>
            </a:r>
            <a:r>
              <a:rPr dirty="0" err="1"/>
              <a:t>poder</a:t>
            </a:r>
            <a:r>
              <a:rPr dirty="0"/>
              <a:t> </a:t>
            </a:r>
            <a:r>
              <a:rPr dirty="0" err="1"/>
              <a:t>tomar</a:t>
            </a:r>
            <a:r>
              <a:rPr dirty="0"/>
              <a:t> </a:t>
            </a:r>
            <a:r>
              <a:rPr lang="es-ES" dirty="0"/>
              <a:t>tu</a:t>
            </a:r>
            <a:r>
              <a:rPr dirty="0"/>
              <a:t> </a:t>
            </a:r>
            <a:r>
              <a:rPr dirty="0" err="1"/>
              <a:t>caso</a:t>
            </a:r>
            <a:r>
              <a:rPr dirty="0"/>
              <a:t>?</a:t>
            </a:r>
          </a:p>
        </p:txBody>
      </p:sp>
      <p:sp>
        <p:nvSpPr>
          <p:cNvPr id="420" name="Bocadillo cuadrado"/>
          <p:cNvSpPr/>
          <p:nvPr/>
        </p:nvSpPr>
        <p:spPr>
          <a:xfrm flipH="1">
            <a:off x="1650970" y="6003936"/>
            <a:ext cx="3916760" cy="9612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20" y="0"/>
                </a:moveTo>
                <a:cubicBezTo>
                  <a:pt x="1301" y="0"/>
                  <a:pt x="961" y="1387"/>
                  <a:pt x="961" y="3095"/>
                </a:cubicBezTo>
                <a:lnTo>
                  <a:pt x="961" y="8883"/>
                </a:lnTo>
                <a:lnTo>
                  <a:pt x="0" y="11906"/>
                </a:lnTo>
                <a:lnTo>
                  <a:pt x="961" y="14920"/>
                </a:lnTo>
                <a:lnTo>
                  <a:pt x="961" y="18505"/>
                </a:lnTo>
                <a:cubicBezTo>
                  <a:pt x="961" y="20213"/>
                  <a:pt x="1301" y="21600"/>
                  <a:pt x="1720" y="21600"/>
                </a:cubicBezTo>
                <a:lnTo>
                  <a:pt x="20843" y="21600"/>
                </a:lnTo>
                <a:cubicBezTo>
                  <a:pt x="21262" y="21600"/>
                  <a:pt x="21600" y="20213"/>
                  <a:pt x="21600" y="18505"/>
                </a:cubicBezTo>
                <a:lnTo>
                  <a:pt x="21600" y="3095"/>
                </a:lnTo>
                <a:cubicBezTo>
                  <a:pt x="21600" y="1387"/>
                  <a:pt x="21262" y="0"/>
                  <a:pt x="20843" y="0"/>
                </a:cubicBezTo>
                <a:lnTo>
                  <a:pt x="1720" y="0"/>
                </a:lnTo>
                <a:close/>
              </a:path>
            </a:pathLst>
          </a:custGeom>
          <a:gradFill>
            <a:gsLst>
              <a:gs pos="0">
                <a:srgbClr val="FFD17E"/>
              </a:gs>
              <a:gs pos="100000">
                <a:srgbClr val="E94E1A"/>
              </a:gs>
            </a:gsLst>
            <a:lin ang="9478388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21" name="TextBox 18"/>
          <p:cNvSpPr txBox="1"/>
          <p:nvPr/>
        </p:nvSpPr>
        <p:spPr>
          <a:xfrm>
            <a:off x="1975850" y="6245283"/>
            <a:ext cx="3127097" cy="478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2500">
                <a:solidFill>
                  <a:srgbClr val="791D1A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Respuesta negativa</a:t>
            </a:r>
          </a:p>
        </p:txBody>
      </p:sp>
      <p:sp>
        <p:nvSpPr>
          <p:cNvPr id="26" name="TextBox 8">
            <a:extLst>
              <a:ext uri="{FF2B5EF4-FFF2-40B4-BE49-F238E27FC236}">
                <a16:creationId xmlns:a16="http://schemas.microsoft.com/office/drawing/2014/main" id="{F3BFEC5F-9D5D-DA47-A4F2-D99DC9E00837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Right Triangle 6"/>
          <p:cNvSpPr/>
          <p:nvPr/>
        </p:nvSpPr>
        <p:spPr>
          <a:xfrm flipH="1">
            <a:off x="3225240" y="-112619"/>
            <a:ext cx="10452056" cy="9922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24" name="Picture Placeholder 4" descr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52265" t="22577" r="19177"/>
          <a:stretch>
            <a:fillRect/>
          </a:stretch>
        </p:blipFill>
        <p:spPr>
          <a:xfrm>
            <a:off x="3784798" y="-36116"/>
            <a:ext cx="5435204" cy="9825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97" y="0"/>
                </a:moveTo>
                <a:lnTo>
                  <a:pt x="0" y="21600"/>
                </a:lnTo>
                <a:lnTo>
                  <a:pt x="15103" y="21600"/>
                </a:lnTo>
                <a:lnTo>
                  <a:pt x="21600" y="0"/>
                </a:lnTo>
                <a:lnTo>
                  <a:pt x="6497" y="0"/>
                </a:lnTo>
                <a:close/>
              </a:path>
            </a:pathLst>
          </a:custGeom>
        </p:spPr>
      </p:pic>
      <p:sp>
        <p:nvSpPr>
          <p:cNvPr id="425" name="Rectángulo"/>
          <p:cNvSpPr/>
          <p:nvPr/>
        </p:nvSpPr>
        <p:spPr>
          <a:xfrm rot="16768445">
            <a:off x="-213078" y="2502724"/>
            <a:ext cx="13610521" cy="3761425"/>
          </a:xfrm>
          <a:prstGeom prst="rect">
            <a:avLst/>
          </a:prstGeom>
          <a:gradFill>
            <a:gsLst>
              <a:gs pos="0">
                <a:schemeClr val="accent3">
                  <a:alpha val="58809"/>
                </a:schemeClr>
              </a:gs>
              <a:gs pos="100000">
                <a:srgbClr val="38215C">
                  <a:alpha val="58809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29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426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427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28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30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Tips de cierre</a:t>
            </a:r>
          </a:p>
        </p:txBody>
      </p:sp>
      <p:sp>
        <p:nvSpPr>
          <p:cNvPr id="431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¿Cliente dudoso?</a:t>
            </a:r>
          </a:p>
        </p:txBody>
      </p:sp>
      <p:sp>
        <p:nvSpPr>
          <p:cNvPr id="433" name="Bocadillo cuadrado"/>
          <p:cNvSpPr/>
          <p:nvPr/>
        </p:nvSpPr>
        <p:spPr>
          <a:xfrm flipH="1">
            <a:off x="775515" y="2554041"/>
            <a:ext cx="4885136" cy="14616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02" y="0"/>
                </a:moveTo>
                <a:cubicBezTo>
                  <a:pt x="1304" y="0"/>
                  <a:pt x="981" y="1080"/>
                  <a:pt x="981" y="2410"/>
                </a:cubicBezTo>
                <a:lnTo>
                  <a:pt x="981" y="11026"/>
                </a:lnTo>
                <a:lnTo>
                  <a:pt x="0" y="13372"/>
                </a:lnTo>
                <a:lnTo>
                  <a:pt x="981" y="15718"/>
                </a:lnTo>
                <a:lnTo>
                  <a:pt x="981" y="19190"/>
                </a:lnTo>
                <a:cubicBezTo>
                  <a:pt x="981" y="20520"/>
                  <a:pt x="1304" y="21600"/>
                  <a:pt x="1702" y="21600"/>
                </a:cubicBezTo>
                <a:lnTo>
                  <a:pt x="20879" y="21600"/>
                </a:lnTo>
                <a:cubicBezTo>
                  <a:pt x="21277" y="21600"/>
                  <a:pt x="21600" y="20520"/>
                  <a:pt x="21600" y="19190"/>
                </a:cubicBezTo>
                <a:lnTo>
                  <a:pt x="21600" y="2410"/>
                </a:lnTo>
                <a:cubicBezTo>
                  <a:pt x="21600" y="1080"/>
                  <a:pt x="21277" y="0"/>
                  <a:pt x="20879" y="0"/>
                </a:cubicBezTo>
                <a:lnTo>
                  <a:pt x="1702" y="0"/>
                </a:lnTo>
                <a:close/>
              </a:path>
            </a:pathLst>
          </a:custGeom>
          <a:gradFill>
            <a:gsLst>
              <a:gs pos="0">
                <a:srgbClr val="FFD17E"/>
              </a:gs>
              <a:gs pos="100000">
                <a:srgbClr val="E94E1A"/>
              </a:gs>
            </a:gsLst>
            <a:lin ang="9478388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34" name="TextBox 18"/>
          <p:cNvSpPr txBox="1"/>
          <p:nvPr/>
        </p:nvSpPr>
        <p:spPr>
          <a:xfrm>
            <a:off x="1080519" y="2785268"/>
            <a:ext cx="4067723" cy="96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2900">
                <a:solidFill>
                  <a:srgbClr val="791D1A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"Es que no </a:t>
            </a:r>
            <a:r>
              <a:rPr err="1"/>
              <a:t>tengo</a:t>
            </a:r>
            <a:r>
              <a:t> </a:t>
            </a:r>
            <a:r>
              <a:rPr err="1"/>
              <a:t>daños</a:t>
            </a:r>
            <a:r>
              <a:t> </a:t>
            </a:r>
            <a:r>
              <a:rPr err="1"/>
              <a:t>en</a:t>
            </a:r>
            <a:r>
              <a:t> mi casa”.</a:t>
            </a:r>
          </a:p>
        </p:txBody>
      </p:sp>
      <p:sp>
        <p:nvSpPr>
          <p:cNvPr id="435" name="Bocadillo cuadrado"/>
          <p:cNvSpPr/>
          <p:nvPr/>
        </p:nvSpPr>
        <p:spPr>
          <a:xfrm flipH="1">
            <a:off x="550770" y="4237180"/>
            <a:ext cx="4853385" cy="34682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8" y="0"/>
                </a:moveTo>
                <a:cubicBezTo>
                  <a:pt x="411" y="0"/>
                  <a:pt x="0" y="637"/>
                  <a:pt x="0" y="1424"/>
                </a:cubicBezTo>
                <a:lnTo>
                  <a:pt x="0" y="20176"/>
                </a:lnTo>
                <a:cubicBezTo>
                  <a:pt x="0" y="20963"/>
                  <a:pt x="411" y="21600"/>
                  <a:pt x="918" y="21600"/>
                </a:cubicBezTo>
                <a:lnTo>
                  <a:pt x="19678" y="21600"/>
                </a:lnTo>
                <a:cubicBezTo>
                  <a:pt x="20186" y="21600"/>
                  <a:pt x="20597" y="20963"/>
                  <a:pt x="20597" y="20176"/>
                </a:cubicBezTo>
                <a:lnTo>
                  <a:pt x="20597" y="11920"/>
                </a:lnTo>
                <a:lnTo>
                  <a:pt x="21600" y="10343"/>
                </a:lnTo>
                <a:lnTo>
                  <a:pt x="20597" y="8765"/>
                </a:lnTo>
                <a:lnTo>
                  <a:pt x="20597" y="1424"/>
                </a:lnTo>
                <a:cubicBezTo>
                  <a:pt x="20597" y="637"/>
                  <a:pt x="20186" y="0"/>
                  <a:pt x="19678" y="0"/>
                </a:cubicBezTo>
                <a:lnTo>
                  <a:pt x="918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36" name="Rectangle 17"/>
          <p:cNvSpPr txBox="1"/>
          <p:nvPr/>
        </p:nvSpPr>
        <p:spPr>
          <a:xfrm>
            <a:off x="1199053" y="4559887"/>
            <a:ext cx="3830656" cy="289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just">
              <a:lnSpc>
                <a:spcPct val="120000"/>
              </a:lnSpc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/>
              <a:t>Con la </a:t>
            </a:r>
            <a:r>
              <a:rPr dirty="0" err="1"/>
              <a:t>experiencia</a:t>
            </a:r>
            <a:r>
              <a:rPr dirty="0"/>
              <a:t> que </a:t>
            </a:r>
            <a:r>
              <a:rPr dirty="0" err="1"/>
              <a:t>tiene</a:t>
            </a:r>
            <a:r>
              <a:rPr dirty="0"/>
              <a:t> mi </a:t>
            </a:r>
            <a:r>
              <a:rPr dirty="0" err="1"/>
              <a:t>empresa</a:t>
            </a:r>
            <a:r>
              <a:rPr dirty="0"/>
              <a:t>,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puedo</a:t>
            </a:r>
            <a:r>
              <a:rPr dirty="0"/>
              <a:t> </a:t>
            </a:r>
            <a:r>
              <a:rPr lang="es-ES" dirty="0"/>
              <a:t>asegurar</a:t>
            </a:r>
            <a:r>
              <a:rPr dirty="0"/>
              <a:t> que </a:t>
            </a:r>
            <a:r>
              <a:rPr dirty="0" err="1"/>
              <a:t>si</a:t>
            </a:r>
            <a:r>
              <a:rPr dirty="0"/>
              <a:t> los </a:t>
            </a:r>
            <a:r>
              <a:rPr dirty="0" err="1"/>
              <a:t>tienes</a:t>
            </a:r>
            <a:r>
              <a:rPr dirty="0"/>
              <a:t>, y para </a:t>
            </a:r>
            <a:r>
              <a:rPr dirty="0" err="1"/>
              <a:t>eso</a:t>
            </a:r>
            <a:r>
              <a:rPr dirty="0"/>
              <a:t> </a:t>
            </a:r>
            <a:r>
              <a:rPr dirty="0" err="1"/>
              <a:t>tenemos</a:t>
            </a:r>
            <a:r>
              <a:rPr dirty="0"/>
              <a:t> la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garantía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 por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escrito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 de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satisfacción</a:t>
            </a:r>
            <a:r>
              <a:rPr dirty="0"/>
              <a:t>, no </a:t>
            </a:r>
            <a:r>
              <a:rPr dirty="0" err="1"/>
              <a:t>corres</a:t>
            </a:r>
            <a:r>
              <a:rPr dirty="0"/>
              <a:t> </a:t>
            </a:r>
            <a:r>
              <a:rPr dirty="0" err="1"/>
              <a:t>ningún</a:t>
            </a:r>
            <a:r>
              <a:rPr dirty="0"/>
              <a:t> </a:t>
            </a:r>
            <a:r>
              <a:rPr dirty="0" err="1"/>
              <a:t>tipo</a:t>
            </a:r>
            <a:r>
              <a:rPr dirty="0"/>
              <a:t> de </a:t>
            </a:r>
            <a:r>
              <a:rPr dirty="0" err="1"/>
              <a:t>riesgo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es que </a:t>
            </a:r>
            <a:r>
              <a:rPr dirty="0" err="1"/>
              <a:t>tu</a:t>
            </a:r>
            <a:r>
              <a:rPr dirty="0"/>
              <a:t> </a:t>
            </a:r>
            <a:r>
              <a:rPr lang="es-ES" dirty="0"/>
              <a:t>propiedad</a:t>
            </a:r>
            <a:r>
              <a:rPr dirty="0"/>
              <a:t> no </a:t>
            </a:r>
            <a:r>
              <a:rPr dirty="0" err="1"/>
              <a:t>tuviera</a:t>
            </a:r>
            <a:r>
              <a:rPr dirty="0"/>
              <a:t> </a:t>
            </a:r>
            <a:r>
              <a:rPr dirty="0" err="1"/>
              <a:t>daños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cantidad</a:t>
            </a:r>
            <a:r>
              <a:rPr dirty="0"/>
              <a:t> </a:t>
            </a:r>
            <a:r>
              <a:rPr dirty="0" err="1"/>
              <a:t>suficiente</a:t>
            </a:r>
            <a:r>
              <a:rPr dirty="0"/>
              <a:t> para </a:t>
            </a:r>
            <a:r>
              <a:rPr dirty="0" err="1"/>
              <a:t>cobrarlos</a:t>
            </a:r>
            <a:r>
              <a:rPr dirty="0"/>
              <a:t> al </a:t>
            </a:r>
            <a:r>
              <a:rPr dirty="0" err="1"/>
              <a:t>seguro</a:t>
            </a:r>
            <a:r>
              <a:rPr dirty="0"/>
              <a:t>. (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Hablar de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Garantía</a:t>
            </a:r>
            <a:r>
              <a:rPr dirty="0"/>
              <a:t>)</a:t>
            </a:r>
          </a:p>
        </p:txBody>
      </p:sp>
      <p:sp>
        <p:nvSpPr>
          <p:cNvPr id="437" name="Bocadillo cuadrado"/>
          <p:cNvSpPr/>
          <p:nvPr/>
        </p:nvSpPr>
        <p:spPr>
          <a:xfrm>
            <a:off x="8095898" y="2554041"/>
            <a:ext cx="3926683" cy="14966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93" y="0"/>
                </a:moveTo>
                <a:cubicBezTo>
                  <a:pt x="1897" y="0"/>
                  <a:pt x="1495" y="1055"/>
                  <a:pt x="1495" y="2354"/>
                </a:cubicBezTo>
                <a:lnTo>
                  <a:pt x="1495" y="11874"/>
                </a:lnTo>
                <a:lnTo>
                  <a:pt x="0" y="14165"/>
                </a:lnTo>
                <a:lnTo>
                  <a:pt x="1495" y="16462"/>
                </a:lnTo>
                <a:lnTo>
                  <a:pt x="1495" y="19246"/>
                </a:lnTo>
                <a:cubicBezTo>
                  <a:pt x="1495" y="20545"/>
                  <a:pt x="1897" y="21600"/>
                  <a:pt x="2393" y="21600"/>
                </a:cubicBezTo>
                <a:lnTo>
                  <a:pt x="20703" y="21600"/>
                </a:lnTo>
                <a:cubicBezTo>
                  <a:pt x="21198" y="21600"/>
                  <a:pt x="21600" y="20545"/>
                  <a:pt x="21600" y="19246"/>
                </a:cubicBezTo>
                <a:lnTo>
                  <a:pt x="21600" y="2354"/>
                </a:lnTo>
                <a:cubicBezTo>
                  <a:pt x="21600" y="1055"/>
                  <a:pt x="21198" y="0"/>
                  <a:pt x="20703" y="0"/>
                </a:cubicBezTo>
                <a:lnTo>
                  <a:pt x="2393" y="0"/>
                </a:lnTo>
                <a:close/>
              </a:path>
            </a:pathLst>
          </a:custGeom>
          <a:gradFill>
            <a:gsLst>
              <a:gs pos="0">
                <a:srgbClr val="FFD17E"/>
              </a:gs>
              <a:gs pos="100000">
                <a:srgbClr val="E94E1A"/>
              </a:gs>
            </a:gsLst>
            <a:lin ang="9478388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38" name="TextBox 18"/>
          <p:cNvSpPr txBox="1"/>
          <p:nvPr/>
        </p:nvSpPr>
        <p:spPr>
          <a:xfrm>
            <a:off x="8606609" y="2834481"/>
            <a:ext cx="3285505" cy="93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2800">
                <a:solidFill>
                  <a:srgbClr val="791D1A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“No quiero recibir a nadie en mi casa”.</a:t>
            </a:r>
          </a:p>
        </p:txBody>
      </p:sp>
      <p:sp>
        <p:nvSpPr>
          <p:cNvPr id="439" name="Bocadillo cuadrado"/>
          <p:cNvSpPr/>
          <p:nvPr/>
        </p:nvSpPr>
        <p:spPr>
          <a:xfrm>
            <a:off x="7474824" y="4271558"/>
            <a:ext cx="4885136" cy="34339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3" y="0"/>
                </a:moveTo>
                <a:cubicBezTo>
                  <a:pt x="408" y="0"/>
                  <a:pt x="0" y="575"/>
                  <a:pt x="0" y="1285"/>
                </a:cubicBezTo>
                <a:lnTo>
                  <a:pt x="0" y="20312"/>
                </a:lnTo>
                <a:cubicBezTo>
                  <a:pt x="0" y="21022"/>
                  <a:pt x="408" y="21600"/>
                  <a:pt x="913" y="21600"/>
                </a:cubicBezTo>
                <a:lnTo>
                  <a:pt x="19435" y="21600"/>
                </a:lnTo>
                <a:cubicBezTo>
                  <a:pt x="19939" y="21600"/>
                  <a:pt x="20347" y="21022"/>
                  <a:pt x="20347" y="20312"/>
                </a:cubicBezTo>
                <a:lnTo>
                  <a:pt x="20347" y="16718"/>
                </a:lnTo>
                <a:lnTo>
                  <a:pt x="21600" y="15292"/>
                </a:lnTo>
                <a:lnTo>
                  <a:pt x="20347" y="13869"/>
                </a:lnTo>
                <a:lnTo>
                  <a:pt x="20347" y="1285"/>
                </a:lnTo>
                <a:cubicBezTo>
                  <a:pt x="20347" y="575"/>
                  <a:pt x="19939" y="0"/>
                  <a:pt x="19435" y="0"/>
                </a:cubicBezTo>
                <a:lnTo>
                  <a:pt x="913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40" name="Rectangle 17"/>
          <p:cNvSpPr txBox="1"/>
          <p:nvPr/>
        </p:nvSpPr>
        <p:spPr>
          <a:xfrm>
            <a:off x="7880620" y="4610687"/>
            <a:ext cx="3782605" cy="2897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just">
              <a:lnSpc>
                <a:spcPct val="120000"/>
              </a:lnSpc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/>
              <a:t>No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preocupes</a:t>
            </a:r>
            <a:r>
              <a:rPr dirty="0"/>
              <a:t>, </a:t>
            </a:r>
            <a:r>
              <a:rPr dirty="0" err="1"/>
              <a:t>nosotros</a:t>
            </a:r>
            <a:r>
              <a:rPr dirty="0"/>
              <a:t> </a:t>
            </a:r>
            <a:r>
              <a:rPr dirty="0" err="1"/>
              <a:t>tenemos</a:t>
            </a:r>
            <a:r>
              <a:rPr dirty="0"/>
              <a:t> un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protocolo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 para COVID-19</a:t>
            </a:r>
            <a:r>
              <a:rPr dirty="0"/>
              <a:t>, y el </a:t>
            </a:r>
            <a:r>
              <a:rPr dirty="0" err="1"/>
              <a:t>evaluador</a:t>
            </a:r>
            <a:r>
              <a:rPr dirty="0"/>
              <a:t> que </a:t>
            </a:r>
            <a:r>
              <a:rPr dirty="0" err="1"/>
              <a:t>ira</a:t>
            </a:r>
            <a:r>
              <a:rPr dirty="0"/>
              <a:t> a </a:t>
            </a:r>
            <a:r>
              <a:rPr dirty="0" err="1"/>
              <a:t>tu</a:t>
            </a:r>
            <a:r>
              <a:rPr dirty="0"/>
              <a:t> casa solo </a:t>
            </a:r>
            <a:r>
              <a:rPr dirty="0" err="1"/>
              <a:t>tomará</a:t>
            </a:r>
            <a:r>
              <a:rPr dirty="0"/>
              <a:t> </a:t>
            </a:r>
            <a:r>
              <a:rPr dirty="0" err="1"/>
              <a:t>fotografías</a:t>
            </a:r>
            <a:r>
              <a:rPr dirty="0"/>
              <a:t> y </a:t>
            </a:r>
            <a:r>
              <a:rPr dirty="0" err="1"/>
              <a:t>medidas</a:t>
            </a:r>
            <a:r>
              <a:rPr dirty="0"/>
              <a:t>, es mas, solo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pedirá</a:t>
            </a:r>
            <a:r>
              <a:rPr dirty="0"/>
              <a:t> que </a:t>
            </a:r>
            <a:r>
              <a:rPr lang="es-ES" dirty="0"/>
              <a:t>le abras </a:t>
            </a:r>
            <a:r>
              <a:rPr dirty="0"/>
              <a:t>la </a:t>
            </a:r>
            <a:r>
              <a:rPr dirty="0" err="1"/>
              <a:t>puerta</a:t>
            </a:r>
            <a:r>
              <a:rPr dirty="0"/>
              <a:t> y que no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acerques</a:t>
            </a:r>
            <a:r>
              <a:rPr lang="es-ES" dirty="0"/>
              <a:t>,</a:t>
            </a:r>
            <a:r>
              <a:rPr dirty="0"/>
              <a:t> por que </a:t>
            </a:r>
            <a:r>
              <a:rPr dirty="0" err="1"/>
              <a:t>tenemos</a:t>
            </a:r>
            <a:r>
              <a:rPr dirty="0"/>
              <a:t> que </a:t>
            </a:r>
            <a:r>
              <a:rPr dirty="0" err="1"/>
              <a:t>cuidarlo</a:t>
            </a:r>
            <a:r>
              <a:rPr dirty="0"/>
              <a:t> a el </a:t>
            </a:r>
            <a:r>
              <a:rPr dirty="0" err="1"/>
              <a:t>también</a:t>
            </a:r>
            <a:r>
              <a:rPr dirty="0"/>
              <a:t>, es </a:t>
            </a:r>
            <a:r>
              <a:rPr dirty="0" err="1"/>
              <a:t>muy</a:t>
            </a:r>
            <a:r>
              <a:rPr dirty="0"/>
              <a:t> </a:t>
            </a:r>
            <a:r>
              <a:rPr dirty="0" err="1"/>
              <a:t>importante</a:t>
            </a:r>
            <a:r>
              <a:rPr dirty="0"/>
              <a:t> para </a:t>
            </a:r>
            <a:r>
              <a:rPr dirty="0" err="1"/>
              <a:t>nosotros</a:t>
            </a:r>
            <a:r>
              <a:rPr dirty="0"/>
              <a:t>.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BB0F8596-2DB6-654F-93B1-26FDF6CD4ECE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Right Triangle 6"/>
          <p:cNvSpPr/>
          <p:nvPr/>
        </p:nvSpPr>
        <p:spPr>
          <a:xfrm flipH="1">
            <a:off x="3225240" y="-112619"/>
            <a:ext cx="10452056" cy="9922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43" name="Picture Placeholder 4" descr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3"/>
          <a:srcRect l="19443" t="22577" r="51999"/>
          <a:stretch>
            <a:fillRect/>
          </a:stretch>
        </p:blipFill>
        <p:spPr>
          <a:xfrm>
            <a:off x="3839611" y="-36116"/>
            <a:ext cx="5435204" cy="9825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97" y="0"/>
                </a:moveTo>
                <a:lnTo>
                  <a:pt x="0" y="21600"/>
                </a:lnTo>
                <a:lnTo>
                  <a:pt x="15103" y="21600"/>
                </a:lnTo>
                <a:lnTo>
                  <a:pt x="21600" y="0"/>
                </a:lnTo>
                <a:lnTo>
                  <a:pt x="6497" y="0"/>
                </a:lnTo>
                <a:close/>
              </a:path>
            </a:pathLst>
          </a:custGeom>
        </p:spPr>
      </p:pic>
      <p:sp>
        <p:nvSpPr>
          <p:cNvPr id="444" name="Rectángulo"/>
          <p:cNvSpPr/>
          <p:nvPr/>
        </p:nvSpPr>
        <p:spPr>
          <a:xfrm rot="16768445">
            <a:off x="-164776" y="2502724"/>
            <a:ext cx="13610520" cy="3761425"/>
          </a:xfrm>
          <a:prstGeom prst="rect">
            <a:avLst/>
          </a:prstGeom>
          <a:gradFill>
            <a:gsLst>
              <a:gs pos="0">
                <a:schemeClr val="accent3">
                  <a:alpha val="58809"/>
                </a:schemeClr>
              </a:gs>
              <a:gs pos="100000">
                <a:srgbClr val="38215C">
                  <a:alpha val="58809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48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445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446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47" name="Imagen" descr="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9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Tips de cierre</a:t>
            </a:r>
          </a:p>
        </p:txBody>
      </p:sp>
      <p:sp>
        <p:nvSpPr>
          <p:cNvPr id="450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¿Cliente dudoso?</a:t>
            </a:r>
          </a:p>
        </p:txBody>
      </p:sp>
      <p:sp>
        <p:nvSpPr>
          <p:cNvPr id="452" name="Bocadillo cuadrado"/>
          <p:cNvSpPr/>
          <p:nvPr/>
        </p:nvSpPr>
        <p:spPr>
          <a:xfrm flipH="1">
            <a:off x="807265" y="2554041"/>
            <a:ext cx="4853386" cy="1682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13" y="0"/>
                </a:moveTo>
                <a:cubicBezTo>
                  <a:pt x="1313" y="0"/>
                  <a:pt x="987" y="938"/>
                  <a:pt x="987" y="2094"/>
                </a:cubicBezTo>
                <a:lnTo>
                  <a:pt x="987" y="12415"/>
                </a:lnTo>
                <a:lnTo>
                  <a:pt x="0" y="14453"/>
                </a:lnTo>
                <a:lnTo>
                  <a:pt x="987" y="16490"/>
                </a:lnTo>
                <a:lnTo>
                  <a:pt x="987" y="19506"/>
                </a:lnTo>
                <a:cubicBezTo>
                  <a:pt x="987" y="20662"/>
                  <a:pt x="1313" y="21600"/>
                  <a:pt x="1713" y="21600"/>
                </a:cubicBezTo>
                <a:lnTo>
                  <a:pt x="20876" y="21600"/>
                </a:lnTo>
                <a:cubicBezTo>
                  <a:pt x="21277" y="21600"/>
                  <a:pt x="21600" y="20662"/>
                  <a:pt x="21600" y="19506"/>
                </a:cubicBezTo>
                <a:lnTo>
                  <a:pt x="21600" y="2094"/>
                </a:lnTo>
                <a:cubicBezTo>
                  <a:pt x="21600" y="938"/>
                  <a:pt x="21277" y="0"/>
                  <a:pt x="20876" y="0"/>
                </a:cubicBezTo>
                <a:lnTo>
                  <a:pt x="1713" y="0"/>
                </a:lnTo>
                <a:close/>
              </a:path>
            </a:pathLst>
          </a:custGeom>
          <a:gradFill>
            <a:gsLst>
              <a:gs pos="0">
                <a:srgbClr val="FFD17E"/>
              </a:gs>
              <a:gs pos="100000">
                <a:srgbClr val="E94E1A"/>
              </a:gs>
            </a:gsLst>
            <a:lin ang="9478388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53" name="TextBox 18"/>
          <p:cNvSpPr txBox="1"/>
          <p:nvPr/>
        </p:nvSpPr>
        <p:spPr>
          <a:xfrm>
            <a:off x="1257917" y="2787895"/>
            <a:ext cx="3926682" cy="124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2600">
                <a:solidFill>
                  <a:srgbClr val="791D1A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“Hay una empresa que me ofreció lo mismo sin cobrar nada”.</a:t>
            </a:r>
          </a:p>
        </p:txBody>
      </p:sp>
      <p:sp>
        <p:nvSpPr>
          <p:cNvPr id="454" name="Bocadillo cuadrado"/>
          <p:cNvSpPr/>
          <p:nvPr/>
        </p:nvSpPr>
        <p:spPr>
          <a:xfrm flipH="1">
            <a:off x="550770" y="4440429"/>
            <a:ext cx="4853385" cy="35424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8" y="0"/>
                </a:moveTo>
                <a:cubicBezTo>
                  <a:pt x="411" y="0"/>
                  <a:pt x="0" y="575"/>
                  <a:pt x="0" y="1285"/>
                </a:cubicBezTo>
                <a:lnTo>
                  <a:pt x="0" y="20315"/>
                </a:lnTo>
                <a:cubicBezTo>
                  <a:pt x="0" y="21025"/>
                  <a:pt x="411" y="21600"/>
                  <a:pt x="918" y="21600"/>
                </a:cubicBezTo>
                <a:lnTo>
                  <a:pt x="19678" y="21600"/>
                </a:lnTo>
                <a:cubicBezTo>
                  <a:pt x="20186" y="21600"/>
                  <a:pt x="20597" y="21025"/>
                  <a:pt x="20597" y="20315"/>
                </a:cubicBezTo>
                <a:lnTo>
                  <a:pt x="20597" y="10759"/>
                </a:lnTo>
                <a:lnTo>
                  <a:pt x="21600" y="9336"/>
                </a:lnTo>
                <a:lnTo>
                  <a:pt x="20597" y="7912"/>
                </a:lnTo>
                <a:lnTo>
                  <a:pt x="20597" y="1285"/>
                </a:lnTo>
                <a:cubicBezTo>
                  <a:pt x="20597" y="575"/>
                  <a:pt x="20186" y="0"/>
                  <a:pt x="19678" y="0"/>
                </a:cubicBezTo>
                <a:lnTo>
                  <a:pt x="918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55" name="Rectangle 17"/>
          <p:cNvSpPr txBox="1"/>
          <p:nvPr/>
        </p:nvSpPr>
        <p:spPr>
          <a:xfrm>
            <a:off x="1236161" y="4823135"/>
            <a:ext cx="3692601" cy="2789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just">
              <a:lnSpc>
                <a:spcPct val="120000"/>
              </a:lnSpc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Por supuesto que puede ser, pero ¿te parece lógico que alguien trabaje gratis? ¿Tiene sentido eso o es que no saben cómo </a:t>
            </a:r>
            <a:r>
              <a:rPr>
                <a:latin typeface="Raleway SemiBold"/>
                <a:ea typeface="Raleway SemiBold"/>
                <a:cs typeface="Raleway SemiBold"/>
                <a:sym typeface="Raleway SemiBold"/>
              </a:rPr>
              <a:t>agregar el valor suficiente </a:t>
            </a:r>
            <a:r>
              <a:t>por lo que no pueden cobrar?, haz un ejercicio; llámalos, pregúntales si ellos conocen a Asesor Seguros y si ellos </a:t>
            </a:r>
            <a:r>
              <a:rPr>
                <a:latin typeface="Raleway SemiBold"/>
                <a:ea typeface="Raleway SemiBold"/>
                <a:cs typeface="Raleway SemiBold"/>
                <a:sym typeface="Raleway SemiBold"/>
              </a:rPr>
              <a:t>han copiado nuestro modelo.</a:t>
            </a:r>
          </a:p>
        </p:txBody>
      </p:sp>
      <p:sp>
        <p:nvSpPr>
          <p:cNvPr id="456" name="Bocadillo cuadrado"/>
          <p:cNvSpPr/>
          <p:nvPr/>
        </p:nvSpPr>
        <p:spPr>
          <a:xfrm>
            <a:off x="8095898" y="2554041"/>
            <a:ext cx="3926683" cy="1682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93" y="0"/>
                </a:moveTo>
                <a:cubicBezTo>
                  <a:pt x="1897" y="0"/>
                  <a:pt x="1495" y="938"/>
                  <a:pt x="1495" y="2094"/>
                </a:cubicBezTo>
                <a:lnTo>
                  <a:pt x="1495" y="12955"/>
                </a:lnTo>
                <a:lnTo>
                  <a:pt x="0" y="14993"/>
                </a:lnTo>
                <a:lnTo>
                  <a:pt x="1495" y="17030"/>
                </a:lnTo>
                <a:lnTo>
                  <a:pt x="1495" y="19506"/>
                </a:lnTo>
                <a:cubicBezTo>
                  <a:pt x="1495" y="20662"/>
                  <a:pt x="1897" y="21600"/>
                  <a:pt x="2393" y="21600"/>
                </a:cubicBezTo>
                <a:lnTo>
                  <a:pt x="20703" y="21600"/>
                </a:lnTo>
                <a:cubicBezTo>
                  <a:pt x="21198" y="21600"/>
                  <a:pt x="21600" y="20662"/>
                  <a:pt x="21600" y="19506"/>
                </a:cubicBezTo>
                <a:lnTo>
                  <a:pt x="21600" y="2094"/>
                </a:lnTo>
                <a:cubicBezTo>
                  <a:pt x="21600" y="938"/>
                  <a:pt x="21198" y="0"/>
                  <a:pt x="20703" y="0"/>
                </a:cubicBezTo>
                <a:lnTo>
                  <a:pt x="2393" y="0"/>
                </a:lnTo>
                <a:close/>
              </a:path>
            </a:pathLst>
          </a:custGeom>
          <a:gradFill>
            <a:gsLst>
              <a:gs pos="0">
                <a:srgbClr val="FFD17E"/>
              </a:gs>
              <a:gs pos="100000">
                <a:srgbClr val="E94E1A"/>
              </a:gs>
            </a:gsLst>
            <a:lin ang="9478388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57" name="TextBox 18"/>
          <p:cNvSpPr txBox="1"/>
          <p:nvPr/>
        </p:nvSpPr>
        <p:spPr>
          <a:xfrm>
            <a:off x="8690807" y="2775148"/>
            <a:ext cx="3030978" cy="1240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2600">
                <a:solidFill>
                  <a:srgbClr val="791D1A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“Voy a esperar que a x le resulte y después lo hago”</a:t>
            </a:r>
          </a:p>
        </p:txBody>
      </p:sp>
      <p:sp>
        <p:nvSpPr>
          <p:cNvPr id="458" name="Bocadillo cuadrado"/>
          <p:cNvSpPr/>
          <p:nvPr/>
        </p:nvSpPr>
        <p:spPr>
          <a:xfrm>
            <a:off x="7491598" y="4404949"/>
            <a:ext cx="4853385" cy="47232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8" y="0"/>
                </a:moveTo>
                <a:cubicBezTo>
                  <a:pt x="411" y="0"/>
                  <a:pt x="0" y="422"/>
                  <a:pt x="0" y="944"/>
                </a:cubicBezTo>
                <a:lnTo>
                  <a:pt x="0" y="20656"/>
                </a:lnTo>
                <a:cubicBezTo>
                  <a:pt x="0" y="21178"/>
                  <a:pt x="411" y="21600"/>
                  <a:pt x="918" y="21600"/>
                </a:cubicBezTo>
                <a:lnTo>
                  <a:pt x="19420" y="21600"/>
                </a:lnTo>
                <a:cubicBezTo>
                  <a:pt x="19928" y="21600"/>
                  <a:pt x="20339" y="21178"/>
                  <a:pt x="20339" y="20656"/>
                </a:cubicBezTo>
                <a:lnTo>
                  <a:pt x="20339" y="18015"/>
                </a:lnTo>
                <a:lnTo>
                  <a:pt x="21600" y="16970"/>
                </a:lnTo>
                <a:lnTo>
                  <a:pt x="20339" y="15923"/>
                </a:lnTo>
                <a:lnTo>
                  <a:pt x="20339" y="944"/>
                </a:lnTo>
                <a:cubicBezTo>
                  <a:pt x="20339" y="422"/>
                  <a:pt x="19928" y="0"/>
                  <a:pt x="19420" y="0"/>
                </a:cubicBezTo>
                <a:lnTo>
                  <a:pt x="918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59" name="Rectangle 17"/>
          <p:cNvSpPr txBox="1"/>
          <p:nvPr/>
        </p:nvSpPr>
        <p:spPr>
          <a:xfrm>
            <a:off x="7918720" y="4765919"/>
            <a:ext cx="3692601" cy="4153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lnSpc>
                <a:spcPct val="120000"/>
              </a:lnSpc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dirty="0"/>
              <a:t>¿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doy</a:t>
            </a:r>
            <a:r>
              <a:rPr dirty="0"/>
              <a:t> un </a:t>
            </a:r>
            <a:r>
              <a:rPr dirty="0" err="1"/>
              <a:t>consejo</a:t>
            </a:r>
            <a:r>
              <a:rPr dirty="0"/>
              <a:t>? </a:t>
            </a:r>
            <a:r>
              <a:rPr dirty="0" err="1"/>
              <a:t>cada</a:t>
            </a:r>
            <a:r>
              <a:rPr dirty="0"/>
              <a:t> </a:t>
            </a:r>
            <a:r>
              <a:rPr dirty="0" err="1"/>
              <a:t>caso</a:t>
            </a:r>
            <a:r>
              <a:rPr dirty="0"/>
              <a:t> es especial e </a:t>
            </a:r>
            <a:r>
              <a:rPr dirty="0" err="1"/>
              <a:t>independiente</a:t>
            </a:r>
            <a:r>
              <a:rPr dirty="0"/>
              <a:t>, </a:t>
            </a:r>
            <a:r>
              <a:rPr dirty="0" err="1"/>
              <a:t>puede</a:t>
            </a:r>
            <a:r>
              <a:rPr dirty="0"/>
              <a:t> que a x le toque un </a:t>
            </a:r>
            <a:r>
              <a:rPr dirty="0" err="1"/>
              <a:t>liquidador</a:t>
            </a:r>
            <a:r>
              <a:rPr dirty="0"/>
              <a:t> </a:t>
            </a:r>
            <a:r>
              <a:rPr dirty="0" err="1"/>
              <a:t>rápido</a:t>
            </a:r>
            <a:r>
              <a:rPr dirty="0"/>
              <a:t> o uno lento, no </a:t>
            </a:r>
            <a:r>
              <a:rPr dirty="0" err="1"/>
              <a:t>sabemos</a:t>
            </a:r>
            <a:r>
              <a:rPr dirty="0"/>
              <a:t>, y </a:t>
            </a:r>
            <a:r>
              <a:rPr dirty="0" err="1"/>
              <a:t>puede</a:t>
            </a:r>
            <a:r>
              <a:rPr dirty="0"/>
              <a:t> que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caso</a:t>
            </a:r>
            <a:r>
              <a:rPr dirty="0"/>
              <a:t> sea </a:t>
            </a:r>
            <a:r>
              <a:rPr dirty="0" err="1"/>
              <a:t>distinto</a:t>
            </a:r>
            <a:r>
              <a:rPr dirty="0"/>
              <a:t>, lo que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puedo</a:t>
            </a:r>
            <a:r>
              <a:rPr dirty="0"/>
              <a:t> </a:t>
            </a:r>
            <a:r>
              <a:rPr dirty="0" err="1"/>
              <a:t>asegurar</a:t>
            </a:r>
            <a:r>
              <a:rPr dirty="0"/>
              <a:t> es que los primero </a:t>
            </a:r>
            <a:r>
              <a:rPr dirty="0" err="1"/>
              <a:t>casos</a:t>
            </a:r>
            <a:r>
              <a:rPr dirty="0"/>
              <a:t> que </a:t>
            </a:r>
            <a:r>
              <a:rPr dirty="0" err="1"/>
              <a:t>ingresamos</a:t>
            </a:r>
            <a:r>
              <a:rPr dirty="0"/>
              <a:t> </a:t>
            </a:r>
            <a:r>
              <a:rPr dirty="0" err="1"/>
              <a:t>siempre</a:t>
            </a:r>
            <a:r>
              <a:rPr dirty="0"/>
              <a:t> son m</a:t>
            </a:r>
            <a:r>
              <a:rPr lang="es-CL" dirty="0"/>
              <a:t>á</a:t>
            </a:r>
            <a:r>
              <a:rPr dirty="0"/>
              <a:t>s </a:t>
            </a:r>
            <a:r>
              <a:rPr dirty="0" err="1"/>
              <a:t>fáciles</a:t>
            </a:r>
            <a:r>
              <a:rPr dirty="0"/>
              <a:t> por que </a:t>
            </a:r>
            <a:r>
              <a:rPr dirty="0" err="1"/>
              <a:t>según</a:t>
            </a:r>
            <a:r>
              <a:rPr dirty="0"/>
              <a:t> </a:t>
            </a:r>
            <a:r>
              <a:rPr dirty="0" err="1"/>
              <a:t>vamos</a:t>
            </a:r>
            <a:r>
              <a:rPr dirty="0"/>
              <a:t> </a:t>
            </a:r>
            <a:r>
              <a:rPr dirty="0" err="1"/>
              <a:t>realizando</a:t>
            </a:r>
            <a:r>
              <a:rPr dirty="0"/>
              <a:t> el </a:t>
            </a:r>
            <a:r>
              <a:rPr dirty="0" err="1"/>
              <a:t>ingreso</a:t>
            </a:r>
            <a:r>
              <a:rPr dirty="0"/>
              <a:t> de </a:t>
            </a:r>
            <a:r>
              <a:rPr dirty="0" err="1"/>
              <a:t>casos</a:t>
            </a:r>
            <a:r>
              <a:rPr dirty="0"/>
              <a:t> a las </a:t>
            </a:r>
            <a:r>
              <a:rPr dirty="0" err="1"/>
              <a:t>compañías</a:t>
            </a:r>
            <a:r>
              <a:rPr dirty="0"/>
              <a:t>  de </a:t>
            </a:r>
            <a:r>
              <a:rPr dirty="0" err="1"/>
              <a:t>seguros</a:t>
            </a:r>
            <a:r>
              <a:rPr dirty="0"/>
              <a:t>, </a:t>
            </a:r>
            <a:r>
              <a:rPr dirty="0" err="1"/>
              <a:t>estas</a:t>
            </a:r>
            <a:r>
              <a:rPr dirty="0"/>
              <a:t> van </a:t>
            </a:r>
            <a:r>
              <a:rPr dirty="0" err="1"/>
              <a:t>endureciendo</a:t>
            </a:r>
            <a:r>
              <a:rPr dirty="0"/>
              <a:t> los </a:t>
            </a:r>
            <a:r>
              <a:rPr dirty="0" err="1"/>
              <a:t>pagos</a:t>
            </a:r>
            <a:r>
              <a:rPr dirty="0"/>
              <a:t>, </a:t>
            </a:r>
            <a:r>
              <a:rPr dirty="0" err="1"/>
              <a:t>te</a:t>
            </a:r>
            <a:r>
              <a:rPr dirty="0"/>
              <a:t> </a:t>
            </a:r>
            <a:r>
              <a:rPr dirty="0" err="1"/>
              <a:t>conviene</a:t>
            </a:r>
            <a:r>
              <a:rPr dirty="0"/>
              <a:t> </a:t>
            </a:r>
            <a:r>
              <a:rPr dirty="0" err="1"/>
              <a:t>estar</a:t>
            </a:r>
            <a:r>
              <a:rPr dirty="0"/>
              <a:t> lo antes </a:t>
            </a:r>
            <a:r>
              <a:rPr dirty="0" err="1"/>
              <a:t>posible</a:t>
            </a:r>
            <a:r>
              <a:rPr dirty="0"/>
              <a:t>.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7C5B9B67-E024-3041-8436-0E7E14AECDAC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Freeform: Shape 3"/>
          <p:cNvSpPr/>
          <p:nvPr/>
        </p:nvSpPr>
        <p:spPr>
          <a:xfrm rot="10800000">
            <a:off x="5481582" y="-444480"/>
            <a:ext cx="9932681" cy="103295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200" y="21600"/>
                </a:moveTo>
                <a:lnTo>
                  <a:pt x="21600" y="21600"/>
                </a:lnTo>
                <a:lnTo>
                  <a:pt x="15176" y="0"/>
                </a:lnTo>
                <a:lnTo>
                  <a:pt x="10380" y="0"/>
                </a:lnTo>
                <a:lnTo>
                  <a:pt x="0" y="51"/>
                </a:lnTo>
                <a:lnTo>
                  <a:pt x="0" y="21600"/>
                </a:lnTo>
                <a:lnTo>
                  <a:pt x="11200" y="21600"/>
                </a:lnTo>
                <a:lnTo>
                  <a:pt x="11200" y="21600"/>
                </a:lnTo>
                <a:close/>
              </a:path>
            </a:pathLst>
          </a:cu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62" name="Picture Placeholder 2" descr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22348" b="22348"/>
          <a:stretch>
            <a:fillRect/>
          </a:stretch>
        </p:blipFill>
        <p:spPr>
          <a:xfrm>
            <a:off x="1118673" y="2414057"/>
            <a:ext cx="5433774" cy="1995525"/>
          </a:xfrm>
          <a:prstGeom prst="rect">
            <a:avLst/>
          </a:prstGeom>
        </p:spPr>
      </p:pic>
      <p:pic>
        <p:nvPicPr>
          <p:cNvPr id="463" name="Picture Placeholder 5" descr="Picture Placeholder 5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 t="13275" b="13275"/>
          <a:stretch>
            <a:fillRect/>
          </a:stretch>
        </p:blipFill>
        <p:spPr>
          <a:xfrm>
            <a:off x="6756398" y="2414057"/>
            <a:ext cx="5433774" cy="1995525"/>
          </a:xfrm>
          <a:prstGeom prst="rect">
            <a:avLst/>
          </a:prstGeom>
        </p:spPr>
      </p:pic>
      <p:grpSp>
        <p:nvGrpSpPr>
          <p:cNvPr id="467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464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465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66" name="Imagen" descr="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68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Cuentas</a:t>
            </a:r>
          </a:p>
        </p:txBody>
      </p:sp>
      <p:sp>
        <p:nvSpPr>
          <p:cNvPr id="469" name="TextBox 13"/>
          <p:cNvSpPr txBox="1"/>
          <p:nvPr/>
        </p:nvSpPr>
        <p:spPr>
          <a:xfrm>
            <a:off x="1093748" y="605612"/>
            <a:ext cx="4593142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Transferencias, suscripciones y honorarios</a:t>
            </a:r>
          </a:p>
        </p:txBody>
      </p:sp>
      <p:sp>
        <p:nvSpPr>
          <p:cNvPr id="471" name="Rectangle 3"/>
          <p:cNvSpPr/>
          <p:nvPr/>
        </p:nvSpPr>
        <p:spPr>
          <a:xfrm>
            <a:off x="1132261" y="4340452"/>
            <a:ext cx="5415391" cy="3245314"/>
          </a:xfrm>
          <a:prstGeom prst="rect">
            <a:avLst/>
          </a:pr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2">
                  <a:alpha val="85000"/>
                </a:schemeClr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2" name="Rectangle 17"/>
          <p:cNvSpPr txBox="1"/>
          <p:nvPr/>
        </p:nvSpPr>
        <p:spPr>
          <a:xfrm>
            <a:off x="1862440" y="4987240"/>
            <a:ext cx="3692601" cy="1951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just">
              <a:lnSpc>
                <a:spcPct val="150000"/>
              </a:lnSpc>
              <a:defRPr sz="2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pPr>
            <a:r>
              <a:t>Banco de Chile</a:t>
            </a:r>
          </a:p>
          <a:p>
            <a:pPr algn="just">
              <a:lnSpc>
                <a:spcPct val="150000"/>
              </a:lnSpc>
              <a:defRPr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Cuenta Corriente</a:t>
            </a:r>
          </a:p>
          <a:p>
            <a:pPr algn="just">
              <a:lnSpc>
                <a:spcPct val="150000"/>
              </a:lnSpc>
              <a:defRPr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Nº 00-164-28891-00</a:t>
            </a:r>
          </a:p>
          <a:p>
            <a:pPr algn="just">
              <a:lnSpc>
                <a:spcPct val="150000"/>
              </a:lnSpc>
              <a:defRPr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Rut 77.017.084-2</a:t>
            </a:r>
          </a:p>
          <a:p>
            <a:pPr algn="just">
              <a:lnSpc>
                <a:spcPct val="150000"/>
              </a:lnSpc>
              <a:defRPr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pagos@asesorseguros.cl</a:t>
            </a:r>
          </a:p>
        </p:txBody>
      </p:sp>
      <p:pic>
        <p:nvPicPr>
          <p:cNvPr id="473" name="banking.png" descr="banking.png"/>
          <p:cNvPicPr>
            <a:picLocks noChangeAspect="1"/>
          </p:cNvPicPr>
          <p:nvPr/>
        </p:nvPicPr>
        <p:blipFill>
          <a:blip r:embed="rId5">
            <a:alphaModFix amt="13141"/>
          </a:blip>
          <a:stretch>
            <a:fillRect/>
          </a:stretch>
        </p:blipFill>
        <p:spPr>
          <a:xfrm>
            <a:off x="3908783" y="4814220"/>
            <a:ext cx="2297777" cy="2297777"/>
          </a:xfrm>
          <a:prstGeom prst="rect">
            <a:avLst/>
          </a:prstGeom>
          <a:ln w="12700">
            <a:miter lim="400000"/>
          </a:ln>
        </p:spPr>
      </p:pic>
      <p:sp>
        <p:nvSpPr>
          <p:cNvPr id="474" name="Rectangle 3"/>
          <p:cNvSpPr/>
          <p:nvPr/>
        </p:nvSpPr>
        <p:spPr>
          <a:xfrm>
            <a:off x="6761035" y="4340452"/>
            <a:ext cx="5424342" cy="3245314"/>
          </a:xfrm>
          <a:prstGeom prst="rect">
            <a:avLst/>
          </a:prstGeom>
          <a:gradFill>
            <a:gsLst>
              <a:gs pos="0">
                <a:srgbClr val="E94E1A"/>
              </a:gs>
              <a:gs pos="100000">
                <a:srgbClr val="ED9037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5" name="Rectangle 17"/>
          <p:cNvSpPr txBox="1"/>
          <p:nvPr/>
        </p:nvSpPr>
        <p:spPr>
          <a:xfrm>
            <a:off x="7500165" y="4987240"/>
            <a:ext cx="3692601" cy="1951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just">
              <a:lnSpc>
                <a:spcPct val="150000"/>
              </a:lnSpc>
              <a:defRPr sz="2000">
                <a:solidFill>
                  <a:srgbClr val="FFFFFF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pPr>
            <a:r>
              <a:t>Banco Estado</a:t>
            </a:r>
          </a:p>
          <a:p>
            <a:pPr algn="just">
              <a:lnSpc>
                <a:spcPct val="150000"/>
              </a:lnSpc>
              <a:defRPr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Chequera Electrónica</a:t>
            </a:r>
          </a:p>
          <a:p>
            <a:pPr algn="just">
              <a:lnSpc>
                <a:spcPct val="150000"/>
              </a:lnSpc>
              <a:defRPr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Nº 316-7-027961-1</a:t>
            </a:r>
          </a:p>
          <a:p>
            <a:pPr algn="just">
              <a:lnSpc>
                <a:spcPct val="150000"/>
              </a:lnSpc>
              <a:defRPr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Rut 77.017.084-2</a:t>
            </a:r>
          </a:p>
          <a:p>
            <a:pPr algn="just">
              <a:lnSpc>
                <a:spcPct val="150000"/>
              </a:lnSpc>
              <a:defRPr sz="17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pagos@asesorseguros.cl</a:t>
            </a:r>
          </a:p>
        </p:txBody>
      </p:sp>
      <p:pic>
        <p:nvPicPr>
          <p:cNvPr id="476" name="banking.png" descr="banking.png"/>
          <p:cNvPicPr>
            <a:picLocks noChangeAspect="1"/>
          </p:cNvPicPr>
          <p:nvPr/>
        </p:nvPicPr>
        <p:blipFill>
          <a:blip r:embed="rId5">
            <a:alphaModFix amt="8000"/>
          </a:blip>
          <a:stretch>
            <a:fillRect/>
          </a:stretch>
        </p:blipFill>
        <p:spPr>
          <a:xfrm>
            <a:off x="9546507" y="4814220"/>
            <a:ext cx="2297778" cy="2297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7" name="Picture Placeholder 2" descr="Picture Placeholder 2"/>
          <p:cNvPicPr>
            <a:picLocks noChangeAspect="1"/>
          </p:cNvPicPr>
          <p:nvPr/>
        </p:nvPicPr>
        <p:blipFill>
          <a:blip r:embed="rId2"/>
          <a:srcRect t="22348" b="22348"/>
          <a:stretch>
            <a:fillRect/>
          </a:stretch>
        </p:blipFill>
        <p:spPr>
          <a:xfrm>
            <a:off x="1118673" y="2414057"/>
            <a:ext cx="5433774" cy="199552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8" name="Picture Placeholder 5" descr="Picture Placeholder 5"/>
          <p:cNvPicPr>
            <a:picLocks noChangeAspect="1"/>
          </p:cNvPicPr>
          <p:nvPr/>
        </p:nvPicPr>
        <p:blipFill>
          <a:blip r:embed="rId3"/>
          <a:srcRect t="13275" b="13275"/>
          <a:stretch>
            <a:fillRect/>
          </a:stretch>
        </p:blipFill>
        <p:spPr>
          <a:xfrm>
            <a:off x="6756398" y="2414057"/>
            <a:ext cx="5433774" cy="1995526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F5958282-B93E-6D4C-BF9E-1FD019776440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Right Triangle 6"/>
          <p:cNvSpPr/>
          <p:nvPr/>
        </p:nvSpPr>
        <p:spPr>
          <a:xfrm>
            <a:off x="-1" y="938634"/>
            <a:ext cx="9269647" cy="8847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81" name="Picture Placeholder 2" descr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38779" t="6217" r="23202" b="13748"/>
          <a:stretch>
            <a:fillRect/>
          </a:stretch>
        </p:blipFill>
        <p:spPr>
          <a:xfrm>
            <a:off x="1335350" y="2016063"/>
            <a:ext cx="4659019" cy="6532117"/>
          </a:xfrm>
          <a:prstGeom prst="rect">
            <a:avLst/>
          </a:prstGeom>
        </p:spPr>
      </p:pic>
      <p:sp>
        <p:nvSpPr>
          <p:cNvPr id="482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Llamadas</a:t>
            </a:r>
          </a:p>
        </p:txBody>
      </p:sp>
      <p:sp>
        <p:nvSpPr>
          <p:cNvPr id="483" name="TextBox 13"/>
          <p:cNvSpPr txBox="1"/>
          <p:nvPr/>
        </p:nvSpPr>
        <p:spPr>
          <a:xfrm>
            <a:off x="1093748" y="605612"/>
            <a:ext cx="4593142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Como prospectar clientes</a:t>
            </a:r>
          </a:p>
        </p:txBody>
      </p:sp>
      <p:grpSp>
        <p:nvGrpSpPr>
          <p:cNvPr id="488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485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486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487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89" name="Rectángulo"/>
          <p:cNvSpPr/>
          <p:nvPr/>
        </p:nvSpPr>
        <p:spPr>
          <a:xfrm>
            <a:off x="1335350" y="2017145"/>
            <a:ext cx="4658916" cy="6530003"/>
          </a:xfrm>
          <a:prstGeom prst="rect">
            <a:avLst/>
          </a:prstGeom>
          <a:gradFill>
            <a:gsLst>
              <a:gs pos="0">
                <a:schemeClr val="accent3">
                  <a:alpha val="58809"/>
                </a:schemeClr>
              </a:gs>
              <a:gs pos="100000">
                <a:srgbClr val="38215C">
                  <a:alpha val="58809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0" name="Rectángulo redondeado"/>
          <p:cNvSpPr/>
          <p:nvPr/>
        </p:nvSpPr>
        <p:spPr>
          <a:xfrm>
            <a:off x="5199118" y="1941117"/>
            <a:ext cx="7003217" cy="966218"/>
          </a:xfrm>
          <a:prstGeom prst="roundRect">
            <a:avLst>
              <a:gd name="adj" fmla="val 33484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91" name="Llamar a todas las personas mas cercanas y conocidas preguntando si tienen crédito hipotecario."/>
          <p:cNvSpPr txBox="1"/>
          <p:nvPr/>
        </p:nvSpPr>
        <p:spPr>
          <a:xfrm>
            <a:off x="5835277" y="2096058"/>
            <a:ext cx="5978602" cy="65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Llamar a todas las personas mas cercanas y conocidas preguntando si tienen crédito hipotecario.</a:t>
            </a:r>
          </a:p>
        </p:txBody>
      </p:sp>
      <p:grpSp>
        <p:nvGrpSpPr>
          <p:cNvPr id="494" name="Grupo"/>
          <p:cNvGrpSpPr/>
          <p:nvPr/>
        </p:nvGrpSpPr>
        <p:grpSpPr>
          <a:xfrm>
            <a:off x="4910761" y="2127966"/>
            <a:ext cx="592521" cy="592521"/>
            <a:chOff x="0" y="0"/>
            <a:chExt cx="592519" cy="592519"/>
          </a:xfrm>
        </p:grpSpPr>
        <p:sp>
          <p:nvSpPr>
            <p:cNvPr id="492" name="Círculo"/>
            <p:cNvSpPr/>
            <p:nvPr/>
          </p:nvSpPr>
          <p:spPr>
            <a:xfrm>
              <a:off x="0" y="0"/>
              <a:ext cx="592520" cy="592520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3" name="1"/>
            <p:cNvSpPr txBox="1"/>
            <p:nvPr/>
          </p:nvSpPr>
          <p:spPr>
            <a:xfrm>
              <a:off x="178556" y="50641"/>
              <a:ext cx="260808" cy="46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495" name="Rectángulo redondeado"/>
          <p:cNvSpPr/>
          <p:nvPr/>
        </p:nvSpPr>
        <p:spPr>
          <a:xfrm>
            <a:off x="5199118" y="3147327"/>
            <a:ext cx="7003217" cy="1670424"/>
          </a:xfrm>
          <a:prstGeom prst="roundRect">
            <a:avLst>
              <a:gd name="adj" fmla="val 17376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496" name="Indicarle a cliente que tiene una información muy importante que comunicarle respecto de un beneficio que tiene por el hecho de tener el crédito hipotecario y le gustaría explicárselo para que tome ventaja de este beneficio."/>
          <p:cNvSpPr txBox="1"/>
          <p:nvPr/>
        </p:nvSpPr>
        <p:spPr>
          <a:xfrm>
            <a:off x="5835277" y="3330990"/>
            <a:ext cx="5978602" cy="126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CL" dirty="0"/>
              <a:t>Indicarle al cliente que tienes una información muy importante que comunicarle respecto a un beneficio de su crédito hipotecario y te gustaría explicárselo para que tome ventaja de este beneficio.</a:t>
            </a:r>
          </a:p>
        </p:txBody>
      </p:sp>
      <p:grpSp>
        <p:nvGrpSpPr>
          <p:cNvPr id="499" name="Grupo"/>
          <p:cNvGrpSpPr/>
          <p:nvPr/>
        </p:nvGrpSpPr>
        <p:grpSpPr>
          <a:xfrm>
            <a:off x="4923461" y="3697968"/>
            <a:ext cx="592521" cy="592521"/>
            <a:chOff x="0" y="0"/>
            <a:chExt cx="592519" cy="592519"/>
          </a:xfrm>
        </p:grpSpPr>
        <p:sp>
          <p:nvSpPr>
            <p:cNvPr id="497" name="Círculo"/>
            <p:cNvSpPr/>
            <p:nvPr/>
          </p:nvSpPr>
          <p:spPr>
            <a:xfrm>
              <a:off x="0" y="0"/>
              <a:ext cx="592520" cy="592520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8" name="2"/>
            <p:cNvSpPr txBox="1"/>
            <p:nvPr/>
          </p:nvSpPr>
          <p:spPr>
            <a:xfrm>
              <a:off x="153156" y="50641"/>
              <a:ext cx="282144" cy="46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500" name="Rectángulo redondeado"/>
          <p:cNvSpPr/>
          <p:nvPr/>
        </p:nvSpPr>
        <p:spPr>
          <a:xfrm>
            <a:off x="5199118" y="5057743"/>
            <a:ext cx="7003217" cy="1067819"/>
          </a:xfrm>
          <a:prstGeom prst="roundRect">
            <a:avLst>
              <a:gd name="adj" fmla="val 30298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501" name="Comentarle los aspectos fundamentales del proceso y los beneficios que obtendrá del proceso."/>
          <p:cNvSpPr txBox="1"/>
          <p:nvPr/>
        </p:nvSpPr>
        <p:spPr>
          <a:xfrm>
            <a:off x="5835277" y="5263484"/>
            <a:ext cx="5978602" cy="683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dirty="0" err="1"/>
              <a:t>Comentarle</a:t>
            </a:r>
            <a:r>
              <a:rPr dirty="0"/>
              <a:t> los </a:t>
            </a:r>
            <a:r>
              <a:rPr dirty="0" err="1"/>
              <a:t>aspectos</a:t>
            </a:r>
            <a:r>
              <a:rPr dirty="0"/>
              <a:t> </a:t>
            </a:r>
            <a:r>
              <a:rPr dirty="0" err="1"/>
              <a:t>fundamentales</a:t>
            </a:r>
            <a:r>
              <a:rPr dirty="0"/>
              <a:t> del </a:t>
            </a:r>
            <a:r>
              <a:rPr dirty="0" err="1"/>
              <a:t>proceso</a:t>
            </a:r>
            <a:r>
              <a:rPr dirty="0"/>
              <a:t> y los </a:t>
            </a:r>
            <a:r>
              <a:rPr dirty="0" err="1"/>
              <a:t>beneficios</a:t>
            </a:r>
            <a:r>
              <a:rPr dirty="0"/>
              <a:t> que </a:t>
            </a:r>
            <a:r>
              <a:rPr dirty="0" err="1"/>
              <a:t>obtendrá</a:t>
            </a:r>
            <a:r>
              <a:rPr dirty="0"/>
              <a:t> del </a:t>
            </a:r>
            <a:r>
              <a:rPr lang="es-ES" dirty="0"/>
              <a:t>mismo</a:t>
            </a:r>
            <a:r>
              <a:rPr dirty="0"/>
              <a:t>.</a:t>
            </a:r>
          </a:p>
        </p:txBody>
      </p:sp>
      <p:grpSp>
        <p:nvGrpSpPr>
          <p:cNvPr id="504" name="Grupo"/>
          <p:cNvGrpSpPr/>
          <p:nvPr/>
        </p:nvGrpSpPr>
        <p:grpSpPr>
          <a:xfrm>
            <a:off x="4910761" y="5295392"/>
            <a:ext cx="592521" cy="592521"/>
            <a:chOff x="0" y="0"/>
            <a:chExt cx="592519" cy="592519"/>
          </a:xfrm>
        </p:grpSpPr>
        <p:sp>
          <p:nvSpPr>
            <p:cNvPr id="502" name="Círculo"/>
            <p:cNvSpPr/>
            <p:nvPr/>
          </p:nvSpPr>
          <p:spPr>
            <a:xfrm>
              <a:off x="0" y="0"/>
              <a:ext cx="592520" cy="592520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3" name="3"/>
            <p:cNvSpPr txBox="1"/>
            <p:nvPr/>
          </p:nvSpPr>
          <p:spPr>
            <a:xfrm>
              <a:off x="153156" y="25241"/>
              <a:ext cx="280315" cy="46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rPr dirty="0"/>
                <a:t>3</a:t>
              </a:r>
            </a:p>
          </p:txBody>
        </p:sp>
      </p:grpSp>
      <p:sp>
        <p:nvSpPr>
          <p:cNvPr id="505" name="Rectángulo redondeado"/>
          <p:cNvSpPr/>
          <p:nvPr/>
        </p:nvSpPr>
        <p:spPr>
          <a:xfrm>
            <a:off x="5199118" y="6365552"/>
            <a:ext cx="7003217" cy="1594713"/>
          </a:xfrm>
          <a:prstGeom prst="roundRect">
            <a:avLst>
              <a:gd name="adj" fmla="val 20287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506" name="Cerrar la venta en ese momento pidiendo los datos al cliente para eso tener preparado una planilla para tomar los datos rápidamente y poder ingresarlos a la aplicación."/>
          <p:cNvSpPr txBox="1"/>
          <p:nvPr/>
        </p:nvSpPr>
        <p:spPr>
          <a:xfrm>
            <a:off x="5835277" y="6555340"/>
            <a:ext cx="5978602" cy="1268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dirty="0" err="1"/>
              <a:t>Cerrar</a:t>
            </a:r>
            <a:r>
              <a:rPr dirty="0"/>
              <a:t> la </a:t>
            </a:r>
            <a:r>
              <a:rPr dirty="0" err="1"/>
              <a:t>venta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ese </a:t>
            </a:r>
            <a:r>
              <a:rPr dirty="0" err="1"/>
              <a:t>momento</a:t>
            </a:r>
            <a:r>
              <a:rPr dirty="0"/>
              <a:t> </a:t>
            </a:r>
            <a:r>
              <a:rPr dirty="0" err="1"/>
              <a:t>pidiendo</a:t>
            </a:r>
            <a:r>
              <a:rPr dirty="0"/>
              <a:t> los </a:t>
            </a:r>
            <a:r>
              <a:rPr dirty="0" err="1"/>
              <a:t>datos</a:t>
            </a:r>
            <a:r>
              <a:rPr dirty="0"/>
              <a:t> al </a:t>
            </a:r>
            <a:r>
              <a:rPr dirty="0" err="1"/>
              <a:t>cliente</a:t>
            </a:r>
            <a:r>
              <a:rPr dirty="0"/>
              <a:t> </a:t>
            </a:r>
            <a:r>
              <a:rPr lang="es-ES" dirty="0"/>
              <a:t>y </a:t>
            </a:r>
            <a:r>
              <a:rPr dirty="0"/>
              <a:t>para </a:t>
            </a:r>
            <a:r>
              <a:rPr dirty="0" err="1"/>
              <a:t>eso</a:t>
            </a:r>
            <a:r>
              <a:rPr dirty="0"/>
              <a:t> </a:t>
            </a:r>
            <a:r>
              <a:rPr dirty="0" err="1"/>
              <a:t>tener</a:t>
            </a:r>
            <a:r>
              <a:rPr dirty="0"/>
              <a:t> </a:t>
            </a:r>
            <a:r>
              <a:rPr dirty="0" err="1"/>
              <a:t>preparado</a:t>
            </a:r>
            <a:r>
              <a:rPr dirty="0"/>
              <a:t> una </a:t>
            </a:r>
            <a:r>
              <a:rPr dirty="0" err="1"/>
              <a:t>planilla</a:t>
            </a:r>
            <a:r>
              <a:rPr dirty="0"/>
              <a:t> para </a:t>
            </a:r>
            <a:r>
              <a:rPr dirty="0" err="1"/>
              <a:t>tomar</a:t>
            </a:r>
            <a:r>
              <a:rPr dirty="0"/>
              <a:t> los </a:t>
            </a:r>
            <a:r>
              <a:rPr dirty="0" err="1"/>
              <a:t>datos</a:t>
            </a:r>
            <a:r>
              <a:rPr dirty="0"/>
              <a:t> </a:t>
            </a:r>
            <a:r>
              <a:rPr dirty="0" err="1"/>
              <a:t>rápidamente</a:t>
            </a:r>
            <a:r>
              <a:rPr dirty="0"/>
              <a:t> y </a:t>
            </a:r>
            <a:r>
              <a:rPr dirty="0" err="1"/>
              <a:t>poder</a:t>
            </a:r>
            <a:r>
              <a:rPr dirty="0"/>
              <a:t> </a:t>
            </a:r>
            <a:r>
              <a:rPr dirty="0" err="1"/>
              <a:t>ingresarlos</a:t>
            </a:r>
            <a:r>
              <a:rPr dirty="0"/>
              <a:t> a la </a:t>
            </a:r>
            <a:r>
              <a:rPr dirty="0" err="1"/>
              <a:t>aplicación</a:t>
            </a:r>
            <a:r>
              <a:rPr dirty="0"/>
              <a:t>.</a:t>
            </a:r>
          </a:p>
        </p:txBody>
      </p:sp>
      <p:grpSp>
        <p:nvGrpSpPr>
          <p:cNvPr id="509" name="Grupo"/>
          <p:cNvGrpSpPr/>
          <p:nvPr/>
        </p:nvGrpSpPr>
        <p:grpSpPr>
          <a:xfrm>
            <a:off x="4910761" y="6866649"/>
            <a:ext cx="592521" cy="592520"/>
            <a:chOff x="0" y="0"/>
            <a:chExt cx="592519" cy="592519"/>
          </a:xfrm>
        </p:grpSpPr>
        <p:sp>
          <p:nvSpPr>
            <p:cNvPr id="507" name="Círculo"/>
            <p:cNvSpPr/>
            <p:nvPr/>
          </p:nvSpPr>
          <p:spPr>
            <a:xfrm>
              <a:off x="0" y="0"/>
              <a:ext cx="592520" cy="592520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8" name="4"/>
            <p:cNvSpPr txBox="1"/>
            <p:nvPr/>
          </p:nvSpPr>
          <p:spPr>
            <a:xfrm>
              <a:off x="141421" y="16775"/>
              <a:ext cx="284278" cy="46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510" name="Rectángulo redondeado"/>
          <p:cNvSpPr/>
          <p:nvPr/>
        </p:nvSpPr>
        <p:spPr>
          <a:xfrm>
            <a:off x="5199118" y="8391694"/>
            <a:ext cx="7003217" cy="825566"/>
          </a:xfrm>
          <a:prstGeom prst="roundRect">
            <a:avLst>
              <a:gd name="adj" fmla="val 39188"/>
            </a:avLst>
          </a:prstGeom>
          <a:gradFill>
            <a:gsLst>
              <a:gs pos="0">
                <a:srgbClr val="E94E1A"/>
              </a:gs>
              <a:gs pos="100000">
                <a:srgbClr val="ED9037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1" name="Nota: como técnica de comprobación, muchas veces se le pide al cliente una foto por WhatsApp de su cédula, si accede es 99% seguro de no se arrepentirá"/>
          <p:cNvSpPr txBox="1"/>
          <p:nvPr/>
        </p:nvSpPr>
        <p:spPr>
          <a:xfrm>
            <a:off x="5835277" y="8577908"/>
            <a:ext cx="5978602" cy="453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1200">
                <a:solidFill>
                  <a:srgbClr val="471C0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</a:lstStyle>
          <a:p>
            <a:r>
              <a:t>Nota: como técnica de comprobación, muchas veces se le pide al cliente una foto por WhatsApp de su cédula, si accede es 99% seguro de no se arrepentirá</a:t>
            </a:r>
          </a:p>
        </p:txBody>
      </p:sp>
      <p:grpSp>
        <p:nvGrpSpPr>
          <p:cNvPr id="514" name="Grupo"/>
          <p:cNvGrpSpPr/>
          <p:nvPr/>
        </p:nvGrpSpPr>
        <p:grpSpPr>
          <a:xfrm>
            <a:off x="4910761" y="8508217"/>
            <a:ext cx="592521" cy="592520"/>
            <a:chOff x="0" y="0"/>
            <a:chExt cx="592519" cy="592519"/>
          </a:xfrm>
        </p:grpSpPr>
        <p:sp>
          <p:nvSpPr>
            <p:cNvPr id="512" name="Círculo"/>
            <p:cNvSpPr/>
            <p:nvPr/>
          </p:nvSpPr>
          <p:spPr>
            <a:xfrm>
              <a:off x="0" y="0"/>
              <a:ext cx="592520" cy="592520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50536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>
                <a:defRPr>
                  <a:solidFill>
                    <a:srgbClr val="E94E1A"/>
                  </a:solidFill>
                </a:defRPr>
              </a:pPr>
              <a:endParaRPr/>
            </a:p>
          </p:txBody>
        </p:sp>
        <p:sp>
          <p:nvSpPr>
            <p:cNvPr id="513" name="!"/>
            <p:cNvSpPr txBox="1"/>
            <p:nvPr/>
          </p:nvSpPr>
          <p:spPr>
            <a:xfrm>
              <a:off x="194355" y="63341"/>
              <a:ext cx="203810" cy="4658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b="1">
                  <a:solidFill>
                    <a:srgbClr val="471C01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!</a:t>
              </a:r>
            </a:p>
          </p:txBody>
        </p:sp>
      </p:grpSp>
      <p:sp>
        <p:nvSpPr>
          <p:cNvPr id="38" name="TextBox 8">
            <a:extLst>
              <a:ext uri="{FF2B5EF4-FFF2-40B4-BE49-F238E27FC236}">
                <a16:creationId xmlns:a16="http://schemas.microsoft.com/office/drawing/2014/main" id="{A2BE55AF-0EBE-2A4D-8016-5D3EE4D33B19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>
                <a:solidFill>
                  <a:schemeClr val="bg1">
                    <a:lumMod val="75000"/>
                  </a:schemeClr>
                </a:solidFill>
              </a:rPr>
              <a:t>www.asesorseguros.cl</a:t>
            </a:r>
            <a:endParaRPr sz="14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Right Triangle 6"/>
          <p:cNvSpPr/>
          <p:nvPr/>
        </p:nvSpPr>
        <p:spPr>
          <a:xfrm flipH="1">
            <a:off x="3752864" y="938634"/>
            <a:ext cx="9269647" cy="8847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7" name="TextBox 12"/>
          <p:cNvSpPr txBox="1"/>
          <p:nvPr/>
        </p:nvSpPr>
        <p:spPr>
          <a:xfrm>
            <a:off x="1011702" y="867701"/>
            <a:ext cx="2291214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Ideas</a:t>
            </a:r>
          </a:p>
        </p:txBody>
      </p:sp>
      <p:sp>
        <p:nvSpPr>
          <p:cNvPr id="518" name="TextBox 13"/>
          <p:cNvSpPr txBox="1"/>
          <p:nvPr/>
        </p:nvSpPr>
        <p:spPr>
          <a:xfrm>
            <a:off x="1093748" y="605612"/>
            <a:ext cx="3038735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Como prospectar clientes</a:t>
            </a:r>
          </a:p>
        </p:txBody>
      </p:sp>
      <p:sp>
        <p:nvSpPr>
          <p:cNvPr id="520" name="Rectángulo redondeado"/>
          <p:cNvSpPr/>
          <p:nvPr/>
        </p:nvSpPr>
        <p:spPr>
          <a:xfrm flipH="1">
            <a:off x="918478" y="2093519"/>
            <a:ext cx="3224771" cy="1421423"/>
          </a:xfrm>
          <a:prstGeom prst="roundRect">
            <a:avLst>
              <a:gd name="adj" fmla="val 22761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521" name="Conseguir base de datos de teléfonos y nombres de un condominio"/>
          <p:cNvSpPr txBox="1"/>
          <p:nvPr/>
        </p:nvSpPr>
        <p:spPr>
          <a:xfrm>
            <a:off x="1223600" y="2379693"/>
            <a:ext cx="2614302" cy="85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Conseguir base de datos de teléfonos y nombres de un condominio</a:t>
            </a:r>
          </a:p>
        </p:txBody>
      </p:sp>
      <p:grpSp>
        <p:nvGrpSpPr>
          <p:cNvPr id="525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522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523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24" name="Imagen" descr="Image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28" name="Grupo"/>
          <p:cNvGrpSpPr/>
          <p:nvPr/>
        </p:nvGrpSpPr>
        <p:grpSpPr>
          <a:xfrm>
            <a:off x="1249732" y="1884833"/>
            <a:ext cx="465837" cy="465837"/>
            <a:chOff x="0" y="0"/>
            <a:chExt cx="465836" cy="465836"/>
          </a:xfrm>
        </p:grpSpPr>
        <p:sp>
          <p:nvSpPr>
            <p:cNvPr id="526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7" name="1"/>
            <p:cNvSpPr txBox="1"/>
            <p:nvPr/>
          </p:nvSpPr>
          <p:spPr>
            <a:xfrm>
              <a:off x="127761" y="31750"/>
              <a:ext cx="235713" cy="402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1</a:t>
              </a:r>
            </a:p>
          </p:txBody>
        </p:sp>
      </p:grpSp>
      <p:sp>
        <p:nvSpPr>
          <p:cNvPr id="529" name="Rectángulo redondeado"/>
          <p:cNvSpPr/>
          <p:nvPr/>
        </p:nvSpPr>
        <p:spPr>
          <a:xfrm flipH="1">
            <a:off x="4366381" y="2135811"/>
            <a:ext cx="5708778" cy="1367537"/>
          </a:xfrm>
          <a:prstGeom prst="roundRect">
            <a:avLst>
              <a:gd name="adj" fmla="val 23658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530" name="Enviar carta de presentación tipo a comunidades (condominios o juntas de vecino, siempre hablar con las directivas no con administradores.)"/>
          <p:cNvSpPr txBox="1"/>
          <p:nvPr/>
        </p:nvSpPr>
        <p:spPr>
          <a:xfrm>
            <a:off x="4720892" y="2430826"/>
            <a:ext cx="4984128" cy="85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Enviar carta de presentación tipo a comunidades (condominios o juntas de vecino, siempre hablar con las directivas no con administradores.)</a:t>
            </a:r>
          </a:p>
        </p:txBody>
      </p:sp>
      <p:grpSp>
        <p:nvGrpSpPr>
          <p:cNvPr id="533" name="Grupo"/>
          <p:cNvGrpSpPr/>
          <p:nvPr/>
        </p:nvGrpSpPr>
        <p:grpSpPr>
          <a:xfrm>
            <a:off x="4720892" y="1884833"/>
            <a:ext cx="465837" cy="465837"/>
            <a:chOff x="0" y="0"/>
            <a:chExt cx="465836" cy="465836"/>
          </a:xfrm>
        </p:grpSpPr>
        <p:sp>
          <p:nvSpPr>
            <p:cNvPr id="531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2" name="2"/>
            <p:cNvSpPr txBox="1"/>
            <p:nvPr/>
          </p:nvSpPr>
          <p:spPr>
            <a:xfrm>
              <a:off x="106172" y="31750"/>
              <a:ext cx="253493" cy="402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534" name="Rectángulo redondeado"/>
          <p:cNvSpPr/>
          <p:nvPr/>
        </p:nvSpPr>
        <p:spPr>
          <a:xfrm flipH="1">
            <a:off x="821687" y="3920847"/>
            <a:ext cx="3757651" cy="2153811"/>
          </a:xfrm>
          <a:prstGeom prst="roundRect">
            <a:avLst>
              <a:gd name="adj" fmla="val 15021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535" name="Recurrir a organizaciones que agrupan personas, por ejemplo una empresa, un grupo de profesionales, bomberos, colegios, centros de padres, cursos."/>
          <p:cNvSpPr txBox="1"/>
          <p:nvPr/>
        </p:nvSpPr>
        <p:spPr>
          <a:xfrm>
            <a:off x="1125481" y="4226144"/>
            <a:ext cx="3038735" cy="162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Recurrir a organizaciones que agrupan personas, por ejemplo una empresa, un grupo de profesionales, bomberos, colegios, centros de padres, cursos.</a:t>
            </a:r>
          </a:p>
        </p:txBody>
      </p:sp>
      <p:grpSp>
        <p:nvGrpSpPr>
          <p:cNvPr id="538" name="Grupo"/>
          <p:cNvGrpSpPr/>
          <p:nvPr/>
        </p:nvGrpSpPr>
        <p:grpSpPr>
          <a:xfrm>
            <a:off x="1179253" y="3689670"/>
            <a:ext cx="465837" cy="465837"/>
            <a:chOff x="0" y="0"/>
            <a:chExt cx="465836" cy="465836"/>
          </a:xfrm>
        </p:grpSpPr>
        <p:sp>
          <p:nvSpPr>
            <p:cNvPr id="536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7" name="3"/>
            <p:cNvSpPr txBox="1"/>
            <p:nvPr/>
          </p:nvSpPr>
          <p:spPr>
            <a:xfrm>
              <a:off x="119634" y="6350"/>
              <a:ext cx="251969" cy="402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3</a:t>
              </a:r>
            </a:p>
          </p:txBody>
        </p:sp>
      </p:grpSp>
      <p:sp>
        <p:nvSpPr>
          <p:cNvPr id="539" name="Rectángulo redondeado"/>
          <p:cNvSpPr/>
          <p:nvPr/>
        </p:nvSpPr>
        <p:spPr>
          <a:xfrm flipH="1">
            <a:off x="4813557" y="3920847"/>
            <a:ext cx="4170544" cy="2232131"/>
          </a:xfrm>
          <a:prstGeom prst="roundRect">
            <a:avLst>
              <a:gd name="adj" fmla="val 14494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540" name="Organizar video (live) con al menos 5 personas cada día si fuese posible con el fin de poder explicar con mayor detenimiento el proceso. Tenemos cuentas de zoom."/>
          <p:cNvSpPr txBox="1"/>
          <p:nvPr/>
        </p:nvSpPr>
        <p:spPr>
          <a:xfrm>
            <a:off x="5150468" y="4226144"/>
            <a:ext cx="3496723" cy="1621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Organizar video (live) con al menos 5 personas cada día si fuese posible con el fin de poder explicar con mayor detenimiento el proceso. Tenemos cuentas de zoom.</a:t>
            </a:r>
          </a:p>
        </p:txBody>
      </p:sp>
      <p:grpSp>
        <p:nvGrpSpPr>
          <p:cNvPr id="543" name="Grupo"/>
          <p:cNvGrpSpPr/>
          <p:nvPr/>
        </p:nvGrpSpPr>
        <p:grpSpPr>
          <a:xfrm>
            <a:off x="5150468" y="3689670"/>
            <a:ext cx="465837" cy="465837"/>
            <a:chOff x="0" y="0"/>
            <a:chExt cx="465836" cy="465836"/>
          </a:xfrm>
        </p:grpSpPr>
        <p:sp>
          <p:nvSpPr>
            <p:cNvPr id="541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2" name="4"/>
            <p:cNvSpPr txBox="1"/>
            <p:nvPr/>
          </p:nvSpPr>
          <p:spPr>
            <a:xfrm>
              <a:off x="106172" y="6350"/>
              <a:ext cx="255271" cy="402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4</a:t>
              </a:r>
            </a:p>
          </p:txBody>
        </p:sp>
      </p:grpSp>
      <p:sp>
        <p:nvSpPr>
          <p:cNvPr id="544" name="Rectángulo redondeado"/>
          <p:cNvSpPr/>
          <p:nvPr/>
        </p:nvSpPr>
        <p:spPr>
          <a:xfrm flipH="1">
            <a:off x="852863" y="6593757"/>
            <a:ext cx="3224771" cy="1351158"/>
          </a:xfrm>
          <a:prstGeom prst="roundRect">
            <a:avLst>
              <a:gd name="adj" fmla="val 23944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545" name="Ingresar a redes sociales con comentarios y lograr preguntas y teléfonos."/>
          <p:cNvSpPr txBox="1"/>
          <p:nvPr/>
        </p:nvSpPr>
        <p:spPr>
          <a:xfrm>
            <a:off x="1172912" y="6839567"/>
            <a:ext cx="2614303" cy="859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Ingresar a redes sociales con comentarios y lograr preguntas y teléfonos.</a:t>
            </a:r>
          </a:p>
        </p:txBody>
      </p:sp>
      <p:grpSp>
        <p:nvGrpSpPr>
          <p:cNvPr id="548" name="Grupo"/>
          <p:cNvGrpSpPr/>
          <p:nvPr/>
        </p:nvGrpSpPr>
        <p:grpSpPr>
          <a:xfrm>
            <a:off x="1217353" y="6342812"/>
            <a:ext cx="465837" cy="465837"/>
            <a:chOff x="0" y="0"/>
            <a:chExt cx="465836" cy="465836"/>
          </a:xfrm>
        </p:grpSpPr>
        <p:sp>
          <p:nvSpPr>
            <p:cNvPr id="546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7" name="6"/>
            <p:cNvSpPr txBox="1"/>
            <p:nvPr/>
          </p:nvSpPr>
          <p:spPr>
            <a:xfrm>
              <a:off x="106934" y="31750"/>
              <a:ext cx="264415" cy="402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6</a:t>
              </a:r>
            </a:p>
          </p:txBody>
        </p:sp>
      </p:grpSp>
      <p:sp>
        <p:nvSpPr>
          <p:cNvPr id="549" name="Rectángulo redondeado"/>
          <p:cNvSpPr/>
          <p:nvPr/>
        </p:nvSpPr>
        <p:spPr>
          <a:xfrm flipH="1">
            <a:off x="4199523" y="6593757"/>
            <a:ext cx="3096947" cy="1351158"/>
          </a:xfrm>
          <a:prstGeom prst="roundRect">
            <a:avLst>
              <a:gd name="adj" fmla="val 23944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550" name="Vecindario cercano de amigos y familiares (usar campaña de giftcard)"/>
          <p:cNvSpPr txBox="1"/>
          <p:nvPr/>
        </p:nvSpPr>
        <p:spPr>
          <a:xfrm>
            <a:off x="4519573" y="6839567"/>
            <a:ext cx="2614302" cy="89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just"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 err="1"/>
              <a:t>Vecindario</a:t>
            </a:r>
            <a:r>
              <a:rPr dirty="0"/>
              <a:t> </a:t>
            </a:r>
            <a:r>
              <a:rPr dirty="0" err="1"/>
              <a:t>cercano</a:t>
            </a:r>
            <a:r>
              <a:rPr dirty="0"/>
              <a:t> de amigos y </a:t>
            </a:r>
            <a:r>
              <a:rPr dirty="0" err="1"/>
              <a:t>familiares</a:t>
            </a:r>
            <a:r>
              <a:rPr dirty="0"/>
              <a:t> (</a:t>
            </a:r>
            <a:r>
              <a:rPr b="1" dirty="0" err="1">
                <a:latin typeface="Century Gothic"/>
                <a:ea typeface="Century Gothic"/>
                <a:cs typeface="Century Gothic"/>
                <a:sym typeface="Century Gothic"/>
              </a:rPr>
              <a:t>usar</a:t>
            </a:r>
            <a:r>
              <a:rPr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dirty="0" err="1">
                <a:latin typeface="Century Gothic"/>
                <a:ea typeface="Century Gothic"/>
                <a:cs typeface="Century Gothic"/>
                <a:sym typeface="Century Gothic"/>
              </a:rPr>
              <a:t>campaña</a:t>
            </a:r>
            <a:r>
              <a:rPr b="1" dirty="0"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b="1" dirty="0" err="1">
                <a:latin typeface="Century Gothic"/>
                <a:ea typeface="Century Gothic"/>
                <a:cs typeface="Century Gothic"/>
                <a:sym typeface="Century Gothic"/>
              </a:rPr>
              <a:t>giftcard</a:t>
            </a:r>
            <a:r>
              <a:rPr dirty="0"/>
              <a:t>)</a:t>
            </a:r>
          </a:p>
        </p:txBody>
      </p:sp>
      <p:grpSp>
        <p:nvGrpSpPr>
          <p:cNvPr id="553" name="Grupo"/>
          <p:cNvGrpSpPr/>
          <p:nvPr/>
        </p:nvGrpSpPr>
        <p:grpSpPr>
          <a:xfrm>
            <a:off x="4532273" y="6330112"/>
            <a:ext cx="465837" cy="465837"/>
            <a:chOff x="0" y="0"/>
            <a:chExt cx="465836" cy="465836"/>
          </a:xfrm>
        </p:grpSpPr>
        <p:sp>
          <p:nvSpPr>
            <p:cNvPr id="551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2" name="7"/>
            <p:cNvSpPr txBox="1"/>
            <p:nvPr/>
          </p:nvSpPr>
          <p:spPr>
            <a:xfrm>
              <a:off x="118872" y="6350"/>
              <a:ext cx="252731" cy="402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rPr dirty="0"/>
                <a:t>7</a:t>
              </a:r>
            </a:p>
          </p:txBody>
        </p:sp>
      </p:grpSp>
      <p:sp>
        <p:nvSpPr>
          <p:cNvPr id="554" name="Rectángulo redondeado"/>
          <p:cNvSpPr/>
          <p:nvPr/>
        </p:nvSpPr>
        <p:spPr>
          <a:xfrm flipH="1">
            <a:off x="7523774" y="6593757"/>
            <a:ext cx="4600497" cy="1351157"/>
          </a:xfrm>
          <a:prstGeom prst="roundRect">
            <a:avLst>
              <a:gd name="adj" fmla="val 23944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555" name="Campaña recaudación social cursos, juntas vecinales, edificios y condominios. (No acumular con giftcard.)"/>
          <p:cNvSpPr txBox="1"/>
          <p:nvPr/>
        </p:nvSpPr>
        <p:spPr>
          <a:xfrm>
            <a:off x="7807021" y="6850162"/>
            <a:ext cx="4012560" cy="897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8767" tIns="48767" rIns="48767" bIns="48767">
            <a:spAutoFit/>
          </a:bodyPr>
          <a:lstStyle/>
          <a:p>
            <a:pPr algn="just">
              <a:lnSpc>
                <a:spcPct val="110000"/>
              </a:lnSpc>
              <a:defRPr sz="161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 err="1"/>
              <a:t>Campaña</a:t>
            </a:r>
            <a:r>
              <a:rPr dirty="0"/>
              <a:t> </a:t>
            </a:r>
            <a:r>
              <a:rPr dirty="0" err="1"/>
              <a:t>recaudación</a:t>
            </a:r>
            <a:r>
              <a:rPr dirty="0"/>
              <a:t> social </a:t>
            </a:r>
            <a:r>
              <a:rPr dirty="0" err="1"/>
              <a:t>cursos</a:t>
            </a:r>
            <a:r>
              <a:rPr dirty="0"/>
              <a:t>, juntas </a:t>
            </a:r>
            <a:r>
              <a:rPr dirty="0" err="1"/>
              <a:t>vecinales</a:t>
            </a:r>
            <a:r>
              <a:rPr dirty="0"/>
              <a:t>, </a:t>
            </a:r>
            <a:r>
              <a:rPr dirty="0" err="1"/>
              <a:t>edificios</a:t>
            </a:r>
            <a:r>
              <a:rPr dirty="0"/>
              <a:t> y </a:t>
            </a:r>
            <a:r>
              <a:rPr dirty="0" err="1"/>
              <a:t>condominios</a:t>
            </a:r>
            <a:r>
              <a:rPr dirty="0"/>
              <a:t>. (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No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acumular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 con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giftcard</a:t>
            </a:r>
            <a:r>
              <a:rPr dirty="0"/>
              <a:t>.)</a:t>
            </a:r>
          </a:p>
        </p:txBody>
      </p:sp>
      <p:grpSp>
        <p:nvGrpSpPr>
          <p:cNvPr id="558" name="Grupo"/>
          <p:cNvGrpSpPr/>
          <p:nvPr/>
        </p:nvGrpSpPr>
        <p:grpSpPr>
          <a:xfrm>
            <a:off x="7967009" y="6330112"/>
            <a:ext cx="465837" cy="465837"/>
            <a:chOff x="0" y="0"/>
            <a:chExt cx="465836" cy="465836"/>
          </a:xfrm>
        </p:grpSpPr>
        <p:sp>
          <p:nvSpPr>
            <p:cNvPr id="556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57" name="8"/>
            <p:cNvSpPr txBox="1"/>
            <p:nvPr/>
          </p:nvSpPr>
          <p:spPr>
            <a:xfrm>
              <a:off x="106172" y="31750"/>
              <a:ext cx="263653" cy="402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8</a:t>
              </a:r>
            </a:p>
          </p:txBody>
        </p:sp>
      </p:grpSp>
      <p:sp>
        <p:nvSpPr>
          <p:cNvPr id="559" name="Rectángulo redondeado"/>
          <p:cNvSpPr/>
          <p:nvPr/>
        </p:nvSpPr>
        <p:spPr>
          <a:xfrm>
            <a:off x="4270527" y="8545090"/>
            <a:ext cx="7858801" cy="825566"/>
          </a:xfrm>
          <a:prstGeom prst="roundRect">
            <a:avLst>
              <a:gd name="adj" fmla="val 39188"/>
            </a:avLst>
          </a:prstGeom>
          <a:gradFill>
            <a:gsLst>
              <a:gs pos="0">
                <a:srgbClr val="E94E1A"/>
              </a:gs>
              <a:gs pos="100000">
                <a:srgbClr val="ED9037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60" name="No sobreexponer la campaña giftcard, puede parecer extraño, solo personas que tomen el servicio o de mucha confianza, y llevar un control estricto a través de supervisor."/>
          <p:cNvSpPr txBox="1"/>
          <p:nvPr/>
        </p:nvSpPr>
        <p:spPr>
          <a:xfrm>
            <a:off x="4460785" y="8705904"/>
            <a:ext cx="7478286" cy="503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1400">
                <a:solidFill>
                  <a:srgbClr val="471C0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</a:lstStyle>
          <a:p>
            <a:pPr>
              <a:defRPr sz="1200"/>
            </a:pPr>
            <a:r>
              <a:rPr sz="1400"/>
              <a:t>No sobreexponer la campaña giftcard, puede parecer extraño, solo personas que tomen el servicio o de mucha confianza, y llevar un control estricto a través de supervisor.</a:t>
            </a:r>
          </a:p>
        </p:txBody>
      </p:sp>
      <p:grpSp>
        <p:nvGrpSpPr>
          <p:cNvPr id="563" name="Grupo"/>
          <p:cNvGrpSpPr/>
          <p:nvPr/>
        </p:nvGrpSpPr>
        <p:grpSpPr>
          <a:xfrm>
            <a:off x="4268759" y="8234281"/>
            <a:ext cx="465837" cy="465837"/>
            <a:chOff x="0" y="0"/>
            <a:chExt cx="465836" cy="465836"/>
          </a:xfrm>
        </p:grpSpPr>
        <p:sp>
          <p:nvSpPr>
            <p:cNvPr id="561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FFFFFF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50536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>
                <a:defRPr>
                  <a:solidFill>
                    <a:srgbClr val="E94E1A"/>
                  </a:solidFill>
                </a:defRPr>
              </a:pPr>
              <a:endParaRPr/>
            </a:p>
          </p:txBody>
        </p:sp>
        <p:sp>
          <p:nvSpPr>
            <p:cNvPr id="562" name="!"/>
            <p:cNvSpPr txBox="1"/>
            <p:nvPr/>
          </p:nvSpPr>
          <p:spPr>
            <a:xfrm>
              <a:off x="140100" y="24399"/>
              <a:ext cx="160236" cy="3662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noAutofit/>
            </a:bodyPr>
            <a:lstStyle>
              <a:lvl1pPr>
                <a:defRPr b="1">
                  <a:solidFill>
                    <a:srgbClr val="471C01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!</a:t>
              </a:r>
            </a:p>
          </p:txBody>
        </p:sp>
      </p:grpSp>
      <p:sp>
        <p:nvSpPr>
          <p:cNvPr id="564" name="Rectángulo redondeado"/>
          <p:cNvSpPr/>
          <p:nvPr/>
        </p:nvSpPr>
        <p:spPr>
          <a:xfrm flipH="1">
            <a:off x="9231021" y="3920847"/>
            <a:ext cx="2867228" cy="2232131"/>
          </a:xfrm>
          <a:prstGeom prst="roundRect">
            <a:avLst>
              <a:gd name="adj" fmla="val 14494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565" name="Conseguir referidos de cada persona que contrata (campaña giftcard electrónica)"/>
          <p:cNvSpPr txBox="1"/>
          <p:nvPr/>
        </p:nvSpPr>
        <p:spPr>
          <a:xfrm>
            <a:off x="9585890" y="4298309"/>
            <a:ext cx="2157490" cy="1398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just"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Conseguir referidos de cada persona que contrata (</a:t>
            </a:r>
            <a:r>
              <a:rPr b="1">
                <a:latin typeface="Century Gothic"/>
                <a:ea typeface="Century Gothic"/>
                <a:cs typeface="Century Gothic"/>
                <a:sym typeface="Century Gothic"/>
              </a:rPr>
              <a:t>campaña giftcard electrónica</a:t>
            </a:r>
            <a:r>
              <a:t>)</a:t>
            </a:r>
          </a:p>
        </p:txBody>
      </p:sp>
      <p:grpSp>
        <p:nvGrpSpPr>
          <p:cNvPr id="568" name="Grupo"/>
          <p:cNvGrpSpPr/>
          <p:nvPr/>
        </p:nvGrpSpPr>
        <p:grpSpPr>
          <a:xfrm>
            <a:off x="9707428" y="3689670"/>
            <a:ext cx="465837" cy="465837"/>
            <a:chOff x="0" y="0"/>
            <a:chExt cx="465836" cy="465836"/>
          </a:xfrm>
        </p:grpSpPr>
        <p:sp>
          <p:nvSpPr>
            <p:cNvPr id="566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7" name="5"/>
            <p:cNvSpPr txBox="1"/>
            <p:nvPr/>
          </p:nvSpPr>
          <p:spPr>
            <a:xfrm>
              <a:off x="119634" y="6350"/>
              <a:ext cx="250953" cy="402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5</a:t>
              </a:r>
            </a:p>
          </p:txBody>
        </p:sp>
      </p:grpSp>
      <p:sp>
        <p:nvSpPr>
          <p:cNvPr id="55" name="TextBox 8">
            <a:extLst>
              <a:ext uri="{FF2B5EF4-FFF2-40B4-BE49-F238E27FC236}">
                <a16:creationId xmlns:a16="http://schemas.microsoft.com/office/drawing/2014/main" id="{A45AA6B1-B081-5D47-A97C-A1E23D31099A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Rectangle 3"/>
          <p:cNvSpPr/>
          <p:nvPr/>
        </p:nvSpPr>
        <p:spPr>
          <a:xfrm>
            <a:off x="0" y="2112782"/>
            <a:ext cx="13004800" cy="7818179"/>
          </a:xfrm>
          <a:prstGeom prst="rect">
            <a:avLst/>
          </a:pr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71" name="Picture Placeholder 2" descr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1735465" y="2662992"/>
            <a:ext cx="9798611" cy="5913073"/>
          </a:xfrm>
          <a:prstGeom prst="rect">
            <a:avLst/>
          </a:prstGeom>
          <a:effectLst>
            <a:outerShdw blurRad="355600" rotWithShape="0">
              <a:srgbClr val="000000">
                <a:alpha val="50536"/>
              </a:srgbClr>
            </a:outerShdw>
          </a:effectLst>
        </p:spPr>
      </p:pic>
      <p:sp>
        <p:nvSpPr>
          <p:cNvPr id="572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Giftcard</a:t>
            </a:r>
          </a:p>
        </p:txBody>
      </p:sp>
      <p:sp>
        <p:nvSpPr>
          <p:cNvPr id="573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Campañas</a:t>
            </a:r>
          </a:p>
        </p:txBody>
      </p:sp>
      <p:grpSp>
        <p:nvGrpSpPr>
          <p:cNvPr id="578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575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576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77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TextBox 8">
            <a:extLst>
              <a:ext uri="{FF2B5EF4-FFF2-40B4-BE49-F238E27FC236}">
                <a16:creationId xmlns:a16="http://schemas.microsoft.com/office/drawing/2014/main" id="{091ED560-A681-9F41-965F-ACA36E891AA9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Rectangle 3"/>
          <p:cNvSpPr/>
          <p:nvPr/>
        </p:nvSpPr>
        <p:spPr>
          <a:xfrm>
            <a:off x="0" y="2112782"/>
            <a:ext cx="13004800" cy="7818179"/>
          </a:xfrm>
          <a:prstGeom prst="rect">
            <a:avLst/>
          </a:pr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81" name="Picture Placeholder 2" descr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40" r="240"/>
          <a:stretch>
            <a:fillRect/>
          </a:stretch>
        </p:blipFill>
        <p:spPr>
          <a:xfrm>
            <a:off x="1350007" y="2662992"/>
            <a:ext cx="10569527" cy="5913073"/>
          </a:xfrm>
          <a:prstGeom prst="rect">
            <a:avLst/>
          </a:prstGeom>
          <a:effectLst>
            <a:outerShdw blurRad="355600" rotWithShape="0">
              <a:srgbClr val="000000">
                <a:alpha val="50536"/>
              </a:srgbClr>
            </a:outerShdw>
          </a:effectLst>
        </p:spPr>
      </p:pic>
      <p:sp>
        <p:nvSpPr>
          <p:cNvPr id="582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Giftcard</a:t>
            </a:r>
          </a:p>
        </p:txBody>
      </p:sp>
      <p:sp>
        <p:nvSpPr>
          <p:cNvPr id="583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Campañas</a:t>
            </a:r>
          </a:p>
        </p:txBody>
      </p:sp>
      <p:grpSp>
        <p:nvGrpSpPr>
          <p:cNvPr id="588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585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586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587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TextBox 8">
            <a:extLst>
              <a:ext uri="{FF2B5EF4-FFF2-40B4-BE49-F238E27FC236}">
                <a16:creationId xmlns:a16="http://schemas.microsoft.com/office/drawing/2014/main" id="{9CB43299-348E-914A-B67C-A2E729659B87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Picture Placeholder 2" descr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727" b="572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591" name="Rectangle 6"/>
          <p:cNvSpPr/>
          <p:nvPr/>
        </p:nvSpPr>
        <p:spPr>
          <a:xfrm>
            <a:off x="-1" y="2070159"/>
            <a:ext cx="13004801" cy="7792870"/>
          </a:xfrm>
          <a:prstGeom prst="rect">
            <a:avLst/>
          </a:prstGeom>
          <a:gradFill>
            <a:gsLst>
              <a:gs pos="0">
                <a:srgbClr val="DDDDDD">
                  <a:alpha val="58415"/>
                </a:srgbClr>
              </a:gs>
              <a:gs pos="100000">
                <a:srgbClr val="C7D5ED">
                  <a:alpha val="58415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2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Formula mágica</a:t>
            </a:r>
          </a:p>
        </p:txBody>
      </p:sp>
      <p:sp>
        <p:nvSpPr>
          <p:cNvPr id="593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Asesor Seguros</a:t>
            </a:r>
          </a:p>
        </p:txBody>
      </p:sp>
      <p:sp>
        <p:nvSpPr>
          <p:cNvPr id="594" name="Rectángulo redondeado"/>
          <p:cNvSpPr/>
          <p:nvPr/>
        </p:nvSpPr>
        <p:spPr>
          <a:xfrm>
            <a:off x="1984709" y="2894763"/>
            <a:ext cx="9035382" cy="2496529"/>
          </a:xfrm>
          <a:prstGeom prst="roundRect">
            <a:avLst>
              <a:gd name="adj" fmla="val 15224"/>
            </a:avLst>
          </a:prstGeom>
          <a:gradFill>
            <a:gsLst>
              <a:gs pos="0">
                <a:srgbClr val="DDDDDD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079500" rotWithShape="0">
              <a:srgbClr val="000000">
                <a:alpha val="40000"/>
              </a:srgbClr>
            </a:outerShdw>
          </a:effectLst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95" name="Variables:"/>
          <p:cNvSpPr txBox="1"/>
          <p:nvPr/>
        </p:nvSpPr>
        <p:spPr>
          <a:xfrm>
            <a:off x="2048261" y="2407450"/>
            <a:ext cx="1315932" cy="376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defTabSz="457200">
              <a:defRPr sz="1800" b="1">
                <a:solidFill>
                  <a:srgbClr val="36456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Variables:</a:t>
            </a:r>
          </a:p>
        </p:txBody>
      </p:sp>
      <p:grpSp>
        <p:nvGrpSpPr>
          <p:cNvPr id="598" name="Grupo"/>
          <p:cNvGrpSpPr/>
          <p:nvPr/>
        </p:nvGrpSpPr>
        <p:grpSpPr>
          <a:xfrm>
            <a:off x="3042362" y="3261399"/>
            <a:ext cx="728691" cy="728691"/>
            <a:chOff x="0" y="0"/>
            <a:chExt cx="728689" cy="728689"/>
          </a:xfrm>
        </p:grpSpPr>
        <p:sp>
          <p:nvSpPr>
            <p:cNvPr id="596" name="Círculo"/>
            <p:cNvSpPr/>
            <p:nvPr/>
          </p:nvSpPr>
          <p:spPr>
            <a:xfrm>
              <a:off x="0" y="0"/>
              <a:ext cx="728690" cy="728690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26831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97" name="DT"/>
            <p:cNvSpPr txBox="1"/>
            <p:nvPr/>
          </p:nvSpPr>
          <p:spPr>
            <a:xfrm>
              <a:off x="111165" y="138480"/>
              <a:ext cx="506359" cy="5728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noAutofit/>
            </a:bodyPr>
            <a:lstStyle>
              <a:lvl1pPr>
                <a:defRPr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DT</a:t>
              </a:r>
            </a:p>
          </p:txBody>
        </p:sp>
      </p:grpSp>
      <p:grpSp>
        <p:nvGrpSpPr>
          <p:cNvPr id="601" name="Grupo"/>
          <p:cNvGrpSpPr/>
          <p:nvPr/>
        </p:nvGrpSpPr>
        <p:grpSpPr>
          <a:xfrm>
            <a:off x="5161976" y="3199107"/>
            <a:ext cx="728691" cy="728690"/>
            <a:chOff x="0" y="0"/>
            <a:chExt cx="728689" cy="728689"/>
          </a:xfrm>
        </p:grpSpPr>
        <p:sp>
          <p:nvSpPr>
            <p:cNvPr id="599" name="Círculo"/>
            <p:cNvSpPr/>
            <p:nvPr/>
          </p:nvSpPr>
          <p:spPr>
            <a:xfrm>
              <a:off x="0" y="0"/>
              <a:ext cx="728690" cy="728690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26831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0" name="PX"/>
            <p:cNvSpPr txBox="1"/>
            <p:nvPr/>
          </p:nvSpPr>
          <p:spPr>
            <a:xfrm>
              <a:off x="111165" y="138480"/>
              <a:ext cx="506359" cy="5728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noAutofit/>
            </a:bodyPr>
            <a:lstStyle>
              <a:lvl1pPr>
                <a:defRPr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PX</a:t>
              </a:r>
            </a:p>
          </p:txBody>
        </p:sp>
      </p:grpSp>
      <p:grpSp>
        <p:nvGrpSpPr>
          <p:cNvPr id="604" name="Grupo"/>
          <p:cNvGrpSpPr/>
          <p:nvPr/>
        </p:nvGrpSpPr>
        <p:grpSpPr>
          <a:xfrm>
            <a:off x="7281589" y="3199107"/>
            <a:ext cx="728691" cy="728690"/>
            <a:chOff x="0" y="0"/>
            <a:chExt cx="728689" cy="728689"/>
          </a:xfrm>
        </p:grpSpPr>
        <p:sp>
          <p:nvSpPr>
            <p:cNvPr id="602" name="Círculo"/>
            <p:cNvSpPr/>
            <p:nvPr/>
          </p:nvSpPr>
          <p:spPr>
            <a:xfrm>
              <a:off x="0" y="0"/>
              <a:ext cx="728690" cy="728690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26831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3" name="PY"/>
            <p:cNvSpPr txBox="1"/>
            <p:nvPr/>
          </p:nvSpPr>
          <p:spPr>
            <a:xfrm>
              <a:off x="111166" y="138480"/>
              <a:ext cx="506359" cy="5728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noAutofit/>
            </a:bodyPr>
            <a:lstStyle>
              <a:lvl1pPr>
                <a:defRPr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PY</a:t>
              </a:r>
            </a:p>
          </p:txBody>
        </p:sp>
      </p:grpSp>
      <p:grpSp>
        <p:nvGrpSpPr>
          <p:cNvPr id="607" name="Grupo"/>
          <p:cNvGrpSpPr/>
          <p:nvPr/>
        </p:nvGrpSpPr>
        <p:grpSpPr>
          <a:xfrm>
            <a:off x="9401203" y="3199107"/>
            <a:ext cx="728691" cy="728690"/>
            <a:chOff x="0" y="0"/>
            <a:chExt cx="728689" cy="728689"/>
          </a:xfrm>
        </p:grpSpPr>
        <p:sp>
          <p:nvSpPr>
            <p:cNvPr id="605" name="Círculo"/>
            <p:cNvSpPr/>
            <p:nvPr/>
          </p:nvSpPr>
          <p:spPr>
            <a:xfrm>
              <a:off x="0" y="0"/>
              <a:ext cx="728690" cy="728690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26831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6" name="HP"/>
            <p:cNvSpPr txBox="1"/>
            <p:nvPr/>
          </p:nvSpPr>
          <p:spPr>
            <a:xfrm>
              <a:off x="111166" y="138480"/>
              <a:ext cx="598347" cy="5728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noAutofit/>
            </a:bodyPr>
            <a:lstStyle>
              <a:lvl1pPr>
                <a:defRPr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HP</a:t>
              </a:r>
            </a:p>
          </p:txBody>
        </p:sp>
      </p:grpSp>
      <p:sp>
        <p:nvSpPr>
          <p:cNvPr id="608" name="Número de días de trabajo en un mes"/>
          <p:cNvSpPr txBox="1"/>
          <p:nvPr/>
        </p:nvSpPr>
        <p:spPr>
          <a:xfrm>
            <a:off x="2505466" y="4098623"/>
            <a:ext cx="1802483" cy="935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ctr" defTabSz="457200">
              <a:defRPr sz="1800">
                <a:solidFill>
                  <a:srgbClr val="36456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Número de días de trabajo en un mes</a:t>
            </a:r>
          </a:p>
        </p:txBody>
      </p:sp>
      <p:sp>
        <p:nvSpPr>
          <p:cNvPr id="609" name="Promedio de comisión por casos"/>
          <p:cNvSpPr txBox="1"/>
          <p:nvPr/>
        </p:nvSpPr>
        <p:spPr>
          <a:xfrm>
            <a:off x="4625079" y="4104412"/>
            <a:ext cx="1802484" cy="93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ctr" defTabSz="457200">
              <a:defRPr sz="1800">
                <a:solidFill>
                  <a:srgbClr val="36456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Promedio de comisión por casos</a:t>
            </a:r>
          </a:p>
        </p:txBody>
      </p:sp>
      <p:sp>
        <p:nvSpPr>
          <p:cNvPr id="610" name="Promedio de cierres x día trabajado"/>
          <p:cNvSpPr txBox="1"/>
          <p:nvPr/>
        </p:nvSpPr>
        <p:spPr>
          <a:xfrm>
            <a:off x="6744693" y="4104412"/>
            <a:ext cx="1802483" cy="93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ctr" defTabSz="457200">
              <a:defRPr sz="1800">
                <a:solidFill>
                  <a:srgbClr val="36456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Promedio de cierres x día trabajado</a:t>
            </a:r>
          </a:p>
        </p:txBody>
      </p:sp>
      <p:sp>
        <p:nvSpPr>
          <p:cNvPr id="611" name="Comisiones por recibir"/>
          <p:cNvSpPr txBox="1"/>
          <p:nvPr/>
        </p:nvSpPr>
        <p:spPr>
          <a:xfrm>
            <a:off x="8864307" y="4098426"/>
            <a:ext cx="1802483" cy="6563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ctr" defTabSz="457200">
              <a:defRPr sz="1800">
                <a:solidFill>
                  <a:srgbClr val="36456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r>
              <a:t>Comisiones por recibir</a:t>
            </a:r>
          </a:p>
        </p:txBody>
      </p:sp>
      <p:sp>
        <p:nvSpPr>
          <p:cNvPr id="612" name="Rectángulo redondeado"/>
          <p:cNvSpPr/>
          <p:nvPr/>
        </p:nvSpPr>
        <p:spPr>
          <a:xfrm>
            <a:off x="1984709" y="5318364"/>
            <a:ext cx="9035382" cy="2341747"/>
          </a:xfrm>
          <a:prstGeom prst="roundRect">
            <a:avLst>
              <a:gd name="adj" fmla="val 16230"/>
            </a:avLst>
          </a:pr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28" name="Grupo"/>
          <p:cNvGrpSpPr/>
          <p:nvPr/>
        </p:nvGrpSpPr>
        <p:grpSpPr>
          <a:xfrm>
            <a:off x="3910629" y="5554894"/>
            <a:ext cx="5183542" cy="846837"/>
            <a:chOff x="0" y="0"/>
            <a:chExt cx="5183540" cy="846836"/>
          </a:xfrm>
        </p:grpSpPr>
        <p:grpSp>
          <p:nvGrpSpPr>
            <p:cNvPr id="615" name="Grupo"/>
            <p:cNvGrpSpPr/>
            <p:nvPr/>
          </p:nvGrpSpPr>
          <p:grpSpPr>
            <a:xfrm>
              <a:off x="0" y="103523"/>
              <a:ext cx="728690" cy="728690"/>
              <a:chOff x="0" y="0"/>
              <a:chExt cx="728689" cy="728689"/>
            </a:xfrm>
          </p:grpSpPr>
          <p:sp>
            <p:nvSpPr>
              <p:cNvPr id="613" name="Círculo"/>
              <p:cNvSpPr/>
              <p:nvPr/>
            </p:nvSpPr>
            <p:spPr>
              <a:xfrm>
                <a:off x="0" y="0"/>
                <a:ext cx="728690" cy="728690"/>
              </a:xfrm>
              <a:prstGeom prst="ellipse">
                <a:avLst/>
              </a:prstGeom>
              <a:gradFill flip="none" rotWithShape="1">
                <a:gsLst>
                  <a:gs pos="0">
                    <a:srgbClr val="E94E1A"/>
                  </a:gs>
                  <a:gs pos="100000">
                    <a:srgbClr val="ED9037"/>
                  </a:gs>
                </a:gsLst>
                <a:lin ang="526831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4" name="HP"/>
              <p:cNvSpPr txBox="1"/>
              <p:nvPr/>
            </p:nvSpPr>
            <p:spPr>
              <a:xfrm>
                <a:off x="111166" y="138480"/>
                <a:ext cx="598347" cy="5728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8767" tIns="48767" rIns="48767" bIns="48767" numCol="1" anchor="t">
                <a:noAutofit/>
              </a:bodyPr>
              <a:lstStyle>
                <a:lvl1pPr>
                  <a:defRPr b="1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1pPr>
              </a:lstStyle>
              <a:p>
                <a:r>
                  <a:t>HP</a:t>
                </a:r>
              </a:p>
            </p:txBody>
          </p:sp>
        </p:grpSp>
        <p:sp>
          <p:nvSpPr>
            <p:cNvPr id="616" name="="/>
            <p:cNvSpPr txBox="1"/>
            <p:nvPr/>
          </p:nvSpPr>
          <p:spPr>
            <a:xfrm>
              <a:off x="875862" y="0"/>
              <a:ext cx="461915" cy="8468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algn="ctr" defTabSz="457200">
                <a:defRPr sz="5000">
                  <a:solidFill>
                    <a:srgbClr val="D6E4FF"/>
                  </a:solidFill>
                  <a:latin typeface="Raleway Black"/>
                  <a:ea typeface="Raleway Black"/>
                  <a:cs typeface="Raleway Black"/>
                  <a:sym typeface="Raleway Black"/>
                </a:defRPr>
              </a:lvl1pPr>
            </a:lstStyle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>
                  <a:latin typeface="Raleway Black"/>
                  <a:ea typeface="Raleway Black"/>
                  <a:cs typeface="Raleway Black"/>
                  <a:sym typeface="Raleway Black"/>
                </a:rPr>
                <a:t>=</a:t>
              </a:r>
            </a:p>
          </p:txBody>
        </p:sp>
        <p:grpSp>
          <p:nvGrpSpPr>
            <p:cNvPr id="619" name="Grupo"/>
            <p:cNvGrpSpPr/>
            <p:nvPr/>
          </p:nvGrpSpPr>
          <p:grpSpPr>
            <a:xfrm>
              <a:off x="1484950" y="103523"/>
              <a:ext cx="728690" cy="728690"/>
              <a:chOff x="0" y="0"/>
              <a:chExt cx="728689" cy="728689"/>
            </a:xfrm>
          </p:grpSpPr>
          <p:sp>
            <p:nvSpPr>
              <p:cNvPr id="617" name="Círculo"/>
              <p:cNvSpPr/>
              <p:nvPr/>
            </p:nvSpPr>
            <p:spPr>
              <a:xfrm>
                <a:off x="0" y="0"/>
                <a:ext cx="728690" cy="728690"/>
              </a:xfrm>
              <a:prstGeom prst="ellipse">
                <a:avLst/>
              </a:prstGeom>
              <a:gradFill flip="none" rotWithShape="1">
                <a:gsLst>
                  <a:gs pos="0">
                    <a:srgbClr val="E94E1A"/>
                  </a:gs>
                  <a:gs pos="100000">
                    <a:srgbClr val="ED9037"/>
                  </a:gs>
                </a:gsLst>
                <a:lin ang="526831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18" name="DT"/>
              <p:cNvSpPr txBox="1"/>
              <p:nvPr/>
            </p:nvSpPr>
            <p:spPr>
              <a:xfrm>
                <a:off x="111165" y="138480"/>
                <a:ext cx="506359" cy="5728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8767" tIns="48767" rIns="48767" bIns="48767" numCol="1" anchor="t">
                <a:noAutofit/>
              </a:bodyPr>
              <a:lstStyle>
                <a:lvl1pPr>
                  <a:defRPr b="1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1pPr>
              </a:lstStyle>
              <a:p>
                <a:r>
                  <a:t>DT</a:t>
                </a:r>
              </a:p>
            </p:txBody>
          </p:sp>
        </p:grpSp>
        <p:sp>
          <p:nvSpPr>
            <p:cNvPr id="620" name="x"/>
            <p:cNvSpPr txBox="1"/>
            <p:nvPr/>
          </p:nvSpPr>
          <p:spPr>
            <a:xfrm>
              <a:off x="2360812" y="196850"/>
              <a:ext cx="461915" cy="542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algn="ctr" defTabSz="457200">
                <a:defRPr sz="3000">
                  <a:solidFill>
                    <a:srgbClr val="D6E4FF"/>
                  </a:solidFill>
                  <a:latin typeface="Raleway Black"/>
                  <a:ea typeface="Raleway Black"/>
                  <a:cs typeface="Raleway Black"/>
                  <a:sym typeface="Raleway Black"/>
                </a:defRPr>
              </a:lvl1pPr>
            </a:lstStyle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>
                  <a:latin typeface="Raleway Black"/>
                  <a:ea typeface="Raleway Black"/>
                  <a:cs typeface="Raleway Black"/>
                  <a:sym typeface="Raleway Black"/>
                </a:rPr>
                <a:t>x</a:t>
              </a:r>
            </a:p>
          </p:txBody>
        </p:sp>
        <p:grpSp>
          <p:nvGrpSpPr>
            <p:cNvPr id="623" name="Grupo"/>
            <p:cNvGrpSpPr/>
            <p:nvPr/>
          </p:nvGrpSpPr>
          <p:grpSpPr>
            <a:xfrm>
              <a:off x="2969900" y="103523"/>
              <a:ext cx="728690" cy="728690"/>
              <a:chOff x="0" y="0"/>
              <a:chExt cx="728689" cy="728689"/>
            </a:xfrm>
          </p:grpSpPr>
          <p:sp>
            <p:nvSpPr>
              <p:cNvPr id="621" name="Círculo"/>
              <p:cNvSpPr/>
              <p:nvPr/>
            </p:nvSpPr>
            <p:spPr>
              <a:xfrm>
                <a:off x="0" y="0"/>
                <a:ext cx="728690" cy="728690"/>
              </a:xfrm>
              <a:prstGeom prst="ellipse">
                <a:avLst/>
              </a:prstGeom>
              <a:gradFill flip="none" rotWithShape="1">
                <a:gsLst>
                  <a:gs pos="0">
                    <a:srgbClr val="E94E1A"/>
                  </a:gs>
                  <a:gs pos="100000">
                    <a:srgbClr val="ED9037"/>
                  </a:gs>
                </a:gsLst>
                <a:lin ang="526831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2" name="PX"/>
              <p:cNvSpPr txBox="1"/>
              <p:nvPr/>
            </p:nvSpPr>
            <p:spPr>
              <a:xfrm>
                <a:off x="111165" y="138480"/>
                <a:ext cx="506359" cy="5728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8767" tIns="48767" rIns="48767" bIns="48767" numCol="1" anchor="t">
                <a:noAutofit/>
              </a:bodyPr>
              <a:lstStyle>
                <a:lvl1pPr>
                  <a:defRPr b="1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1pPr>
              </a:lstStyle>
              <a:p>
                <a:r>
                  <a:t>PX</a:t>
                </a:r>
              </a:p>
            </p:txBody>
          </p:sp>
        </p:grpSp>
        <p:sp>
          <p:nvSpPr>
            <p:cNvPr id="624" name="x"/>
            <p:cNvSpPr txBox="1"/>
            <p:nvPr/>
          </p:nvSpPr>
          <p:spPr>
            <a:xfrm>
              <a:off x="3845763" y="196850"/>
              <a:ext cx="461915" cy="5420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>
              <a:lvl1pPr algn="ctr" defTabSz="457200">
                <a:defRPr sz="3000">
                  <a:solidFill>
                    <a:srgbClr val="D6E4FF"/>
                  </a:solidFill>
                  <a:latin typeface="Raleway Black"/>
                  <a:ea typeface="Raleway Black"/>
                  <a:cs typeface="Raleway Black"/>
                  <a:sym typeface="Raleway Black"/>
                </a:defRPr>
              </a:lvl1pPr>
            </a:lstStyle>
            <a:p>
              <a:pPr>
                <a:defRPr>
                  <a:latin typeface="Century Gothic"/>
                  <a:ea typeface="Century Gothic"/>
                  <a:cs typeface="Century Gothic"/>
                  <a:sym typeface="Century Gothic"/>
                </a:defRPr>
              </a:pPr>
              <a:r>
                <a:rPr>
                  <a:latin typeface="Raleway Black"/>
                  <a:ea typeface="Raleway Black"/>
                  <a:cs typeface="Raleway Black"/>
                  <a:sym typeface="Raleway Black"/>
                </a:rPr>
                <a:t>x</a:t>
              </a:r>
            </a:p>
          </p:txBody>
        </p:sp>
        <p:grpSp>
          <p:nvGrpSpPr>
            <p:cNvPr id="627" name="Grupo"/>
            <p:cNvGrpSpPr/>
            <p:nvPr/>
          </p:nvGrpSpPr>
          <p:grpSpPr>
            <a:xfrm>
              <a:off x="4454850" y="103523"/>
              <a:ext cx="728691" cy="728690"/>
              <a:chOff x="0" y="0"/>
              <a:chExt cx="728689" cy="728689"/>
            </a:xfrm>
          </p:grpSpPr>
          <p:sp>
            <p:nvSpPr>
              <p:cNvPr id="625" name="Círculo"/>
              <p:cNvSpPr/>
              <p:nvPr/>
            </p:nvSpPr>
            <p:spPr>
              <a:xfrm>
                <a:off x="0" y="0"/>
                <a:ext cx="728690" cy="728690"/>
              </a:xfrm>
              <a:prstGeom prst="ellipse">
                <a:avLst/>
              </a:prstGeom>
              <a:gradFill flip="none" rotWithShape="1">
                <a:gsLst>
                  <a:gs pos="0">
                    <a:srgbClr val="E94E1A"/>
                  </a:gs>
                  <a:gs pos="100000">
                    <a:srgbClr val="ED9037"/>
                  </a:gs>
                </a:gsLst>
                <a:lin ang="526831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26" name="PY"/>
              <p:cNvSpPr txBox="1"/>
              <p:nvPr/>
            </p:nvSpPr>
            <p:spPr>
              <a:xfrm>
                <a:off x="111166" y="138480"/>
                <a:ext cx="506359" cy="5728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8767" tIns="48767" rIns="48767" bIns="48767" numCol="1" anchor="t">
                <a:noAutofit/>
              </a:bodyPr>
              <a:lstStyle>
                <a:lvl1pPr>
                  <a:defRPr b="1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1pPr>
              </a:lstStyle>
              <a:p>
                <a:r>
                  <a:t>PY</a:t>
                </a:r>
              </a:p>
            </p:txBody>
          </p:sp>
        </p:grpSp>
      </p:grpSp>
      <p:grpSp>
        <p:nvGrpSpPr>
          <p:cNvPr id="633" name="Grupo"/>
          <p:cNvGrpSpPr/>
          <p:nvPr/>
        </p:nvGrpSpPr>
        <p:grpSpPr>
          <a:xfrm>
            <a:off x="3417349" y="6611835"/>
            <a:ext cx="6170102" cy="728691"/>
            <a:chOff x="0" y="0"/>
            <a:chExt cx="6170100" cy="728689"/>
          </a:xfrm>
        </p:grpSpPr>
        <p:sp>
          <p:nvSpPr>
            <p:cNvPr id="629" name="CuadroTexto 4"/>
            <p:cNvSpPr/>
            <p:nvPr/>
          </p:nvSpPr>
          <p:spPr>
            <a:xfrm>
              <a:off x="713178" y="83674"/>
              <a:ext cx="54569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 defTabSz="457200">
                <a:defRPr sz="3200" b="1">
                  <a:solidFill>
                    <a:srgbClr val="C7D5ED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= 22 x 15.000 x 5 = 1.650.000</a:t>
              </a:r>
            </a:p>
          </p:txBody>
        </p:sp>
        <p:grpSp>
          <p:nvGrpSpPr>
            <p:cNvPr id="632" name="Grupo"/>
            <p:cNvGrpSpPr/>
            <p:nvPr/>
          </p:nvGrpSpPr>
          <p:grpSpPr>
            <a:xfrm>
              <a:off x="0" y="0"/>
              <a:ext cx="728690" cy="728690"/>
              <a:chOff x="0" y="0"/>
              <a:chExt cx="728689" cy="728689"/>
            </a:xfrm>
          </p:grpSpPr>
          <p:sp>
            <p:nvSpPr>
              <p:cNvPr id="630" name="Círculo"/>
              <p:cNvSpPr/>
              <p:nvPr/>
            </p:nvSpPr>
            <p:spPr>
              <a:xfrm>
                <a:off x="0" y="0"/>
                <a:ext cx="728690" cy="728690"/>
              </a:xfrm>
              <a:prstGeom prst="ellipse">
                <a:avLst/>
              </a:prstGeom>
              <a:gradFill flip="none" rotWithShape="1">
                <a:gsLst>
                  <a:gs pos="0">
                    <a:srgbClr val="E94E1A"/>
                  </a:gs>
                  <a:gs pos="100000">
                    <a:srgbClr val="ED9037"/>
                  </a:gs>
                </a:gsLst>
                <a:lin ang="526831" scaled="0"/>
              </a:gradFill>
              <a:ln w="12700" cap="flat">
                <a:noFill/>
                <a:miter lim="400000"/>
              </a:ln>
              <a:effectLst/>
            </p:spPr>
            <p:txBody>
              <a:bodyPr wrap="square" lIns="48767" tIns="48767" rIns="48767" bIns="48767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31" name="HP"/>
              <p:cNvSpPr txBox="1"/>
              <p:nvPr/>
            </p:nvSpPr>
            <p:spPr>
              <a:xfrm>
                <a:off x="111166" y="138480"/>
                <a:ext cx="598347" cy="57289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8767" tIns="48767" rIns="48767" bIns="48767" numCol="1" anchor="t">
                <a:noAutofit/>
              </a:bodyPr>
              <a:lstStyle>
                <a:lvl1pPr>
                  <a:defRPr b="1">
                    <a:solidFill>
                      <a:srgbClr val="FFFFFF"/>
                    </a:solidFill>
                    <a:latin typeface="Raleway"/>
                    <a:ea typeface="Raleway"/>
                    <a:cs typeface="Raleway"/>
                    <a:sym typeface="Raleway"/>
                  </a:defRPr>
                </a:lvl1pPr>
              </a:lstStyle>
              <a:p>
                <a:r>
                  <a:t>HP</a:t>
                </a:r>
              </a:p>
            </p:txBody>
          </p:sp>
        </p:grpSp>
      </p:grpSp>
      <p:sp>
        <p:nvSpPr>
          <p:cNvPr id="634" name="Rectángulo redondeado"/>
          <p:cNvSpPr/>
          <p:nvPr/>
        </p:nvSpPr>
        <p:spPr>
          <a:xfrm>
            <a:off x="1984709" y="7602692"/>
            <a:ext cx="9035382" cy="2210247"/>
          </a:xfrm>
          <a:prstGeom prst="roundRect">
            <a:avLst>
              <a:gd name="adj" fmla="val 15009"/>
            </a:avLst>
          </a:prstGeom>
          <a:gradFill>
            <a:gsLst>
              <a:gs pos="0">
                <a:srgbClr val="E94E1A"/>
              </a:gs>
              <a:gs pos="100000">
                <a:srgbClr val="ED9037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35" name="CuadroTexto 5"/>
          <p:cNvSpPr txBox="1"/>
          <p:nvPr/>
        </p:nvSpPr>
        <p:spPr>
          <a:xfrm>
            <a:off x="2816498" y="8434068"/>
            <a:ext cx="7371805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sz="2900" b="1">
                <a:solidFill>
                  <a:srgbClr val="471C01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b="0">
                <a:latin typeface="Raleway Medium"/>
                <a:ea typeface="Raleway Medium"/>
                <a:cs typeface="Raleway Medium"/>
                <a:sym typeface="Raleway Medium"/>
              </a:rPr>
              <a:t>Total mes:</a:t>
            </a:r>
            <a:r>
              <a:t> 1.650.000 + 300.000 = 1.950.000</a:t>
            </a:r>
          </a:p>
        </p:txBody>
      </p:sp>
      <p:pic>
        <p:nvPicPr>
          <p:cNvPr id="636" name="Imagen" descr="Imagen"/>
          <p:cNvPicPr>
            <a:picLocks noChangeAspect="1"/>
          </p:cNvPicPr>
          <p:nvPr/>
        </p:nvPicPr>
        <p:blipFill>
          <a:blip r:embed="rId3">
            <a:alphaModFix amt="28550"/>
          </a:blip>
          <a:stretch>
            <a:fillRect/>
          </a:stretch>
        </p:blipFill>
        <p:spPr>
          <a:xfrm>
            <a:off x="7169606" y="8028828"/>
            <a:ext cx="523241" cy="5232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41" name="Grupo"/>
          <p:cNvGrpSpPr/>
          <p:nvPr/>
        </p:nvGrpSpPr>
        <p:grpSpPr>
          <a:xfrm>
            <a:off x="266007" y="8825875"/>
            <a:ext cx="719204" cy="719205"/>
            <a:chOff x="0" y="0"/>
            <a:chExt cx="719204" cy="719204"/>
          </a:xfrm>
        </p:grpSpPr>
        <p:sp>
          <p:nvSpPr>
            <p:cNvPr id="639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40" name="Imagen" descr="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4" name="TextBox 8">
            <a:extLst>
              <a:ext uri="{FF2B5EF4-FFF2-40B4-BE49-F238E27FC236}">
                <a16:creationId xmlns:a16="http://schemas.microsoft.com/office/drawing/2014/main" id="{7949C130-7C94-6345-AF71-3A12D45CF4D7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Picture Placeholder 2" descr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5727" b="5727"/>
          <a:stretch>
            <a:fillRect/>
          </a:stretch>
        </p:blipFill>
        <p:spPr>
          <a:xfrm>
            <a:off x="-1" y="2070709"/>
            <a:ext cx="13004801" cy="7687427"/>
          </a:xfrm>
          <a:prstGeom prst="rect">
            <a:avLst/>
          </a:prstGeom>
        </p:spPr>
      </p:pic>
      <p:sp>
        <p:nvSpPr>
          <p:cNvPr id="644" name="Rectangle 6"/>
          <p:cNvSpPr/>
          <p:nvPr/>
        </p:nvSpPr>
        <p:spPr>
          <a:xfrm>
            <a:off x="-1" y="2070159"/>
            <a:ext cx="13004801" cy="7792870"/>
          </a:xfrm>
          <a:prstGeom prst="rect">
            <a:avLst/>
          </a:prstGeom>
          <a:gradFill>
            <a:gsLst>
              <a:gs pos="0">
                <a:srgbClr val="364562">
                  <a:alpha val="82292"/>
                </a:srgbClr>
              </a:gs>
              <a:gs pos="100000">
                <a:srgbClr val="202735">
                  <a:alpha val="82292"/>
                </a:srgbClr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5" name="TextBox 12"/>
          <p:cNvSpPr txBox="1"/>
          <p:nvPr/>
        </p:nvSpPr>
        <p:spPr>
          <a:xfrm>
            <a:off x="1011702" y="867701"/>
            <a:ext cx="11177752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¿Tienes preguntas?¿Sugerencias?</a:t>
            </a:r>
          </a:p>
        </p:txBody>
      </p:sp>
      <p:sp>
        <p:nvSpPr>
          <p:cNvPr id="646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Asesor Seguros</a:t>
            </a:r>
          </a:p>
        </p:txBody>
      </p:sp>
      <p:grpSp>
        <p:nvGrpSpPr>
          <p:cNvPr id="651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648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649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50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2" name="Rectángulo redondeado"/>
          <p:cNvSpPr/>
          <p:nvPr/>
        </p:nvSpPr>
        <p:spPr>
          <a:xfrm>
            <a:off x="2108499" y="4951306"/>
            <a:ext cx="8787802" cy="2354602"/>
          </a:xfrm>
          <a:prstGeom prst="roundRect">
            <a:avLst>
              <a:gd name="adj" fmla="val 13740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algn="ctr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653" name="Conversemos, aclaramos tus dudas, recibimos ideas y sugerencias."/>
          <p:cNvSpPr txBox="1"/>
          <p:nvPr/>
        </p:nvSpPr>
        <p:spPr>
          <a:xfrm>
            <a:off x="2415881" y="5686139"/>
            <a:ext cx="8173037" cy="884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ctr">
              <a:defRPr sz="2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err="1"/>
              <a:t>Conversemos</a:t>
            </a:r>
            <a:r>
              <a:t>, </a:t>
            </a:r>
            <a:r>
              <a:rPr err="1"/>
              <a:t>aclaramos</a:t>
            </a:r>
            <a:r>
              <a:t> </a:t>
            </a:r>
            <a:r>
              <a:rPr err="1"/>
              <a:t>tus</a:t>
            </a:r>
            <a:r>
              <a:t> </a:t>
            </a:r>
            <a:r>
              <a:rPr err="1"/>
              <a:t>dudas</a:t>
            </a:r>
            <a:r>
              <a:t>, </a:t>
            </a:r>
            <a:r>
              <a:rPr err="1"/>
              <a:t>recibimos</a:t>
            </a:r>
            <a:r>
              <a:t> ideas y </a:t>
            </a:r>
            <a:r>
              <a:rPr err="1"/>
              <a:t>sugerencias</a:t>
            </a:r>
            <a:r>
              <a:t>.</a:t>
            </a:r>
          </a:p>
        </p:txBody>
      </p:sp>
      <p:grpSp>
        <p:nvGrpSpPr>
          <p:cNvPr id="656" name="Grupo"/>
          <p:cNvGrpSpPr/>
          <p:nvPr/>
        </p:nvGrpSpPr>
        <p:grpSpPr>
          <a:xfrm>
            <a:off x="5536141" y="3027641"/>
            <a:ext cx="2128874" cy="2128874"/>
            <a:chOff x="0" y="0"/>
            <a:chExt cx="2128872" cy="2128872"/>
          </a:xfrm>
          <a:effectLst>
            <a:outerShdw blurRad="152400" dir="5400000" sx="90000" sy="90000" algn="ctr" rotWithShape="0">
              <a:srgbClr val="000000">
                <a:alpha val="15000"/>
              </a:srgbClr>
            </a:outerShdw>
          </a:effectLst>
        </p:grpSpPr>
        <p:sp>
          <p:nvSpPr>
            <p:cNvPr id="654" name="Círculo"/>
            <p:cNvSpPr/>
            <p:nvPr/>
          </p:nvSpPr>
          <p:spPr>
            <a:xfrm>
              <a:off x="0" y="0"/>
              <a:ext cx="2128873" cy="2128873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26831" scaled="0"/>
            </a:gradFill>
            <a:ln w="12700" cap="flat">
              <a:noFill/>
              <a:miter lim="400000"/>
            </a:ln>
            <a:effectLst>
              <a:outerShdw blurRad="355600" rotWithShape="0">
                <a:srgbClr val="000000">
                  <a:alpha val="15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dirty="0"/>
            </a:p>
          </p:txBody>
        </p:sp>
        <p:pic>
          <p:nvPicPr>
            <p:cNvPr id="655" name="Imagen" descr="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397" y="397068"/>
              <a:ext cx="1308079" cy="12033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6" name="TextBox 8">
            <a:extLst>
              <a:ext uri="{FF2B5EF4-FFF2-40B4-BE49-F238E27FC236}">
                <a16:creationId xmlns:a16="http://schemas.microsoft.com/office/drawing/2014/main" id="{D5A78434-D16D-EF46-93AF-48A151F344FF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Right Triangle 6"/>
          <p:cNvSpPr/>
          <p:nvPr/>
        </p:nvSpPr>
        <p:spPr>
          <a:xfrm>
            <a:off x="-1" y="1219199"/>
            <a:ext cx="9024639" cy="8567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TextBox 12"/>
          <p:cNvSpPr txBox="1"/>
          <p:nvPr/>
        </p:nvSpPr>
        <p:spPr>
          <a:xfrm>
            <a:off x="1011702" y="867701"/>
            <a:ext cx="6873860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Daños más habituales</a:t>
            </a:r>
          </a:p>
        </p:txBody>
      </p:sp>
      <p:sp>
        <p:nvSpPr>
          <p:cNvPr id="223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Tipos de daños</a:t>
            </a:r>
          </a:p>
        </p:txBody>
      </p:sp>
      <p:grpSp>
        <p:nvGrpSpPr>
          <p:cNvPr id="228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225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226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27" name="Imagen" descr="Image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9" name="IMG_DAÑOS_FISURAS4.jpg" descr="IMG_DAÑOS_FISURAS4.jpg"/>
          <p:cNvPicPr>
            <a:picLocks noChangeAspect="1"/>
          </p:cNvPicPr>
          <p:nvPr/>
        </p:nvPicPr>
        <p:blipFill>
          <a:blip r:embed="rId3"/>
          <a:srcRect r="12926"/>
          <a:stretch>
            <a:fillRect/>
          </a:stretch>
        </p:blipFill>
        <p:spPr>
          <a:xfrm>
            <a:off x="3220613" y="2220154"/>
            <a:ext cx="4257160" cy="3055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" name="IMG_DAÑOS_FISURAS.jpg" descr="IMG_DAÑOS_FISURAS.jpg"/>
          <p:cNvPicPr>
            <a:picLocks noChangeAspect="1"/>
          </p:cNvPicPr>
          <p:nvPr/>
        </p:nvPicPr>
        <p:blipFill>
          <a:blip r:embed="rId4"/>
          <a:srcRect r="12884"/>
          <a:stretch>
            <a:fillRect/>
          </a:stretch>
        </p:blipFill>
        <p:spPr>
          <a:xfrm>
            <a:off x="7657432" y="2220154"/>
            <a:ext cx="4259239" cy="30557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IMG_DAÑOS_FISURAS2.jpg" descr="IMG_DAÑOS_FISURAS2.jpg"/>
          <p:cNvPicPr>
            <a:picLocks noChangeAspect="1"/>
          </p:cNvPicPr>
          <p:nvPr/>
        </p:nvPicPr>
        <p:blipFill>
          <a:blip r:embed="rId5"/>
          <a:srcRect r="13060"/>
          <a:stretch>
            <a:fillRect/>
          </a:stretch>
        </p:blipFill>
        <p:spPr>
          <a:xfrm>
            <a:off x="3227359" y="5504878"/>
            <a:ext cx="4250608" cy="30557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daños-cubre-polvo2.jpg" descr="daños-cubre-polvo2.jpg"/>
          <p:cNvPicPr>
            <a:picLocks noChangeAspect="1"/>
          </p:cNvPicPr>
          <p:nvPr/>
        </p:nvPicPr>
        <p:blipFill>
          <a:blip r:embed="rId6"/>
          <a:srcRect r="12941"/>
          <a:stretch>
            <a:fillRect/>
          </a:stretch>
        </p:blipFill>
        <p:spPr>
          <a:xfrm>
            <a:off x="7659094" y="5504878"/>
            <a:ext cx="4255921" cy="3055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ICONR_FILTRACIONES.png" descr="ICONR_FILTRACIONES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05" y="2335101"/>
            <a:ext cx="1578484" cy="1578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ICONR_FISURAS.png" descr="ICONR_FISURA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005" y="4601045"/>
            <a:ext cx="1578484" cy="157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CONR_PERIMETRALES.png" descr="ICONR_PERIMETRALE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005" y="6733193"/>
            <a:ext cx="1578484" cy="1578484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C7486367-73A7-8F43-821B-A5F3983830B8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>
                <a:solidFill>
                  <a:schemeClr val="bg1">
                    <a:lumMod val="75000"/>
                  </a:schemeClr>
                </a:solidFill>
              </a:rPr>
              <a:t>www.asesorseguros.cl</a:t>
            </a:r>
            <a:endParaRPr sz="140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8" name="Picture Placeholder 2" descr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46" r="46"/>
          <a:stretch>
            <a:fillRect/>
          </a:stretch>
        </p:blipFill>
        <p:spPr>
          <a:xfrm>
            <a:off x="0" y="-4536"/>
            <a:ext cx="13004800" cy="9762672"/>
          </a:xfrm>
          <a:prstGeom prst="rect">
            <a:avLst/>
          </a:prstGeom>
        </p:spPr>
      </p:pic>
      <p:sp>
        <p:nvSpPr>
          <p:cNvPr id="659" name="Rectangle 6"/>
          <p:cNvSpPr/>
          <p:nvPr/>
        </p:nvSpPr>
        <p:spPr>
          <a:xfrm>
            <a:off x="-1" y="-109429"/>
            <a:ext cx="13004801" cy="9972458"/>
          </a:xfrm>
          <a:prstGeom prst="rect">
            <a:avLst/>
          </a:prstGeom>
          <a:gradFill>
            <a:gsLst>
              <a:gs pos="0">
                <a:srgbClr val="364562">
                  <a:alpha val="38294"/>
                </a:srgbClr>
              </a:gs>
              <a:gs pos="100000">
                <a:srgbClr val="202735">
                  <a:alpha val="38294"/>
                </a:srgbClr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0" name="CuadroTexto 4"/>
          <p:cNvSpPr txBox="1"/>
          <p:nvPr/>
        </p:nvSpPr>
        <p:spPr>
          <a:xfrm>
            <a:off x="5307726" y="6715084"/>
            <a:ext cx="215033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800">
                <a:solidFill>
                  <a:srgbClr val="C7D5ED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Fono 600 083 0033</a:t>
            </a:r>
          </a:p>
        </p:txBody>
      </p:sp>
      <p:sp>
        <p:nvSpPr>
          <p:cNvPr id="661" name="CuadroTexto 5"/>
          <p:cNvSpPr txBox="1"/>
          <p:nvPr/>
        </p:nvSpPr>
        <p:spPr>
          <a:xfrm>
            <a:off x="5095328" y="7186852"/>
            <a:ext cx="2566620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800" b="1">
                <a:solidFill>
                  <a:srgbClr val="C7D5ED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www.asesorseguros.cl</a:t>
            </a:r>
          </a:p>
        </p:txBody>
      </p:sp>
      <p:sp>
        <p:nvSpPr>
          <p:cNvPr id="662" name="CuadroTexto 6"/>
          <p:cNvSpPr txBox="1"/>
          <p:nvPr/>
        </p:nvSpPr>
        <p:spPr>
          <a:xfrm>
            <a:off x="4688966" y="7683184"/>
            <a:ext cx="362686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defTabSz="457200">
              <a:defRPr sz="1800">
                <a:solidFill>
                  <a:srgbClr val="C7D5ED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Avda Apoquindo 6410 oficina 605</a:t>
            </a:r>
          </a:p>
        </p:txBody>
      </p:sp>
      <p:grpSp>
        <p:nvGrpSpPr>
          <p:cNvPr id="667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664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665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666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TextBox 8">
            <a:extLst>
              <a:ext uri="{FF2B5EF4-FFF2-40B4-BE49-F238E27FC236}">
                <a16:creationId xmlns:a16="http://schemas.microsoft.com/office/drawing/2014/main" id="{1A0B21A5-9F77-764A-A4B1-C30F5C8F2FE3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Placeholder 2" descr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10459" b="34249"/>
          <a:stretch>
            <a:fillRect/>
          </a:stretch>
        </p:blipFill>
        <p:spPr>
          <a:xfrm>
            <a:off x="1015868" y="5120640"/>
            <a:ext cx="10973062" cy="3413761"/>
          </a:xfrm>
          <a:prstGeom prst="rect">
            <a:avLst/>
          </a:prstGeom>
        </p:spPr>
      </p:pic>
      <p:sp>
        <p:nvSpPr>
          <p:cNvPr id="238" name="Rectángulo"/>
          <p:cNvSpPr/>
          <p:nvPr/>
        </p:nvSpPr>
        <p:spPr>
          <a:xfrm>
            <a:off x="1012726" y="5126990"/>
            <a:ext cx="10979349" cy="3401219"/>
          </a:xfrm>
          <a:prstGeom prst="rect">
            <a:avLst/>
          </a:prstGeom>
          <a:gradFill>
            <a:gsLst>
              <a:gs pos="0">
                <a:schemeClr val="accent3">
                  <a:alpha val="58809"/>
                </a:schemeClr>
              </a:gs>
              <a:gs pos="100000">
                <a:srgbClr val="38215C">
                  <a:alpha val="58809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TextBox 12"/>
          <p:cNvSpPr txBox="1"/>
          <p:nvPr/>
        </p:nvSpPr>
        <p:spPr>
          <a:xfrm>
            <a:off x="1011702" y="1121260"/>
            <a:ext cx="6873860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Ingreso de casos</a:t>
            </a:r>
          </a:p>
        </p:txBody>
      </p:sp>
      <p:sp>
        <p:nvSpPr>
          <p:cNvPr id="240" name="TextBox 13"/>
          <p:cNvSpPr txBox="1"/>
          <p:nvPr/>
        </p:nvSpPr>
        <p:spPr>
          <a:xfrm>
            <a:off x="1093748" y="774651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Proceso básico</a:t>
            </a:r>
          </a:p>
        </p:txBody>
      </p:sp>
      <p:grpSp>
        <p:nvGrpSpPr>
          <p:cNvPr id="244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241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242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43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46" name="Rectángulo redondeado"/>
          <p:cNvSpPr/>
          <p:nvPr/>
        </p:nvSpPr>
        <p:spPr>
          <a:xfrm>
            <a:off x="2028308" y="3324812"/>
            <a:ext cx="2537459" cy="1926275"/>
          </a:xfrm>
          <a:prstGeom prst="roundRect">
            <a:avLst>
              <a:gd name="adj" fmla="val 16795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st="228600" dir="5400000" sx="98000" sy="98000" rotWithShape="0">
              <a:prstClr val="black">
                <a:alpha val="15000"/>
              </a:prst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247" name="Ingresa los datos del cliente y siniestro"/>
          <p:cNvSpPr txBox="1"/>
          <p:nvPr/>
        </p:nvSpPr>
        <p:spPr>
          <a:xfrm>
            <a:off x="2280630" y="3820081"/>
            <a:ext cx="2032815" cy="93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ctr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Ingresa los datos del cliente y siniestro</a:t>
            </a:r>
          </a:p>
        </p:txBody>
      </p:sp>
      <p:sp>
        <p:nvSpPr>
          <p:cNvPr id="248" name="Círculo"/>
          <p:cNvSpPr/>
          <p:nvPr/>
        </p:nvSpPr>
        <p:spPr>
          <a:xfrm>
            <a:off x="3000777" y="2932589"/>
            <a:ext cx="592521" cy="592521"/>
          </a:xfrm>
          <a:prstGeom prst="ellipse">
            <a:avLst/>
          </a:prstGeom>
          <a:gradFill>
            <a:gsLst>
              <a:gs pos="0">
                <a:srgbClr val="E94E1A"/>
              </a:gs>
              <a:gs pos="100000">
                <a:srgbClr val="ED9037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9" name="1"/>
          <p:cNvSpPr txBox="1"/>
          <p:nvPr/>
        </p:nvSpPr>
        <p:spPr>
          <a:xfrm>
            <a:off x="3179333" y="2983231"/>
            <a:ext cx="260809" cy="46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1</a:t>
            </a:r>
          </a:p>
        </p:txBody>
      </p:sp>
      <p:sp>
        <p:nvSpPr>
          <p:cNvPr id="250" name="Rectángulo redondeado"/>
          <p:cNvSpPr/>
          <p:nvPr/>
        </p:nvSpPr>
        <p:spPr>
          <a:xfrm>
            <a:off x="5233671" y="3324812"/>
            <a:ext cx="2537458" cy="1926275"/>
          </a:xfrm>
          <a:prstGeom prst="roundRect">
            <a:avLst>
              <a:gd name="adj" fmla="val 16795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st="228600" dir="5400000" sx="98000" sy="98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251" name="Se envían a través de Kizeo a CRM"/>
          <p:cNvSpPr txBox="1"/>
          <p:nvPr/>
        </p:nvSpPr>
        <p:spPr>
          <a:xfrm>
            <a:off x="5485993" y="3820081"/>
            <a:ext cx="2032814" cy="935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ctr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Se envían a través de </a:t>
            </a:r>
            <a:r>
              <a:rPr b="1"/>
              <a:t>Kizeo</a:t>
            </a:r>
            <a:r>
              <a:t> a </a:t>
            </a:r>
            <a:r>
              <a:rPr b="1"/>
              <a:t>CRM</a:t>
            </a:r>
          </a:p>
        </p:txBody>
      </p:sp>
      <p:sp>
        <p:nvSpPr>
          <p:cNvPr id="252" name="Círculo"/>
          <p:cNvSpPr/>
          <p:nvPr/>
        </p:nvSpPr>
        <p:spPr>
          <a:xfrm>
            <a:off x="6206140" y="2932589"/>
            <a:ext cx="592521" cy="592521"/>
          </a:xfrm>
          <a:prstGeom prst="ellipse">
            <a:avLst/>
          </a:prstGeom>
          <a:gradFill>
            <a:gsLst>
              <a:gs pos="0">
                <a:srgbClr val="E94E1A"/>
              </a:gs>
              <a:gs pos="100000">
                <a:srgbClr val="ED9037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3" name="2"/>
          <p:cNvSpPr txBox="1"/>
          <p:nvPr/>
        </p:nvSpPr>
        <p:spPr>
          <a:xfrm>
            <a:off x="6361328" y="2970531"/>
            <a:ext cx="282144" cy="46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2</a:t>
            </a:r>
          </a:p>
        </p:txBody>
      </p:sp>
      <p:sp>
        <p:nvSpPr>
          <p:cNvPr id="254" name="Rectángulo redondeado"/>
          <p:cNvSpPr/>
          <p:nvPr/>
        </p:nvSpPr>
        <p:spPr>
          <a:xfrm>
            <a:off x="8439033" y="3324812"/>
            <a:ext cx="2537459" cy="1926275"/>
          </a:xfrm>
          <a:prstGeom prst="roundRect">
            <a:avLst>
              <a:gd name="adj" fmla="val 16795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st="228600" dir="5400000" sx="98000" sy="98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255" name="Se preocupa de que el cliente pague abono suscripción"/>
          <p:cNvSpPr txBox="1"/>
          <p:nvPr/>
        </p:nvSpPr>
        <p:spPr>
          <a:xfrm>
            <a:off x="8691355" y="3680381"/>
            <a:ext cx="2032815" cy="121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ctr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Se preocupa de que el cliente pague abono suscripción</a:t>
            </a:r>
          </a:p>
        </p:txBody>
      </p:sp>
      <p:sp>
        <p:nvSpPr>
          <p:cNvPr id="256" name="Círculo"/>
          <p:cNvSpPr/>
          <p:nvPr/>
        </p:nvSpPr>
        <p:spPr>
          <a:xfrm>
            <a:off x="9411502" y="2932589"/>
            <a:ext cx="592521" cy="592521"/>
          </a:xfrm>
          <a:prstGeom prst="ellipse">
            <a:avLst/>
          </a:prstGeom>
          <a:gradFill>
            <a:gsLst>
              <a:gs pos="0">
                <a:srgbClr val="E94E1A"/>
              </a:gs>
              <a:gs pos="100000">
                <a:srgbClr val="ED9037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7" name="3"/>
          <p:cNvSpPr txBox="1"/>
          <p:nvPr/>
        </p:nvSpPr>
        <p:spPr>
          <a:xfrm>
            <a:off x="9567605" y="2970531"/>
            <a:ext cx="280315" cy="465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8767" tIns="48767" rIns="48767" bIns="48767">
            <a:spAutoFit/>
          </a:bodyPr>
          <a:lstStyle>
            <a:lvl1pPr>
              <a:defRPr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3</a:t>
            </a:r>
          </a:p>
        </p:txBody>
      </p:sp>
      <p:pic>
        <p:nvPicPr>
          <p:cNvPr id="258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350" y="4030722"/>
            <a:ext cx="300737" cy="514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9" name="Imagen" descr="Image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4712" y="4030722"/>
            <a:ext cx="300737" cy="514455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TextBox 8">
            <a:extLst>
              <a:ext uri="{FF2B5EF4-FFF2-40B4-BE49-F238E27FC236}">
                <a16:creationId xmlns:a16="http://schemas.microsoft.com/office/drawing/2014/main" id="{92AAA250-2B79-7648-8E7F-7279C21E5429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>
                <a:solidFill>
                  <a:schemeClr val="bg1">
                    <a:lumMod val="75000"/>
                  </a:schemeClr>
                </a:solidFill>
              </a:rPr>
              <a:t>www.asesorseguros.cl</a:t>
            </a:r>
            <a:endParaRPr sz="140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37BD2846-24FE-A349-A009-CE0A8F181236}"/>
              </a:ext>
            </a:extLst>
          </p:cNvPr>
          <p:cNvSpPr/>
          <p:nvPr/>
        </p:nvSpPr>
        <p:spPr>
          <a:xfrm>
            <a:off x="985211" y="1899980"/>
            <a:ext cx="28873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solidFill>
                  <a:srgbClr val="45598B"/>
                </a:solidFill>
                <a:latin typeface="Raleway" panose="020B0503030101060003" pitchFamily="34" charset="77"/>
              </a:rPr>
              <a:t>Tarea del captador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 3"/>
          <p:cNvSpPr/>
          <p:nvPr/>
        </p:nvSpPr>
        <p:spPr>
          <a:xfrm>
            <a:off x="0" y="2112782"/>
            <a:ext cx="13004800" cy="7818179"/>
          </a:xfrm>
          <a:prstGeom prst="rect">
            <a:avLst/>
          </a:pr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62" name="Picture Placeholder 2" descr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4247" t="20137" r="22762" b="26519"/>
          <a:stretch>
            <a:fillRect/>
          </a:stretch>
        </p:blipFill>
        <p:spPr>
          <a:xfrm>
            <a:off x="1552972" y="2970769"/>
            <a:ext cx="9899031" cy="5605296"/>
          </a:xfrm>
          <a:prstGeom prst="rect">
            <a:avLst/>
          </a:prstGeom>
          <a:effectLst>
            <a:outerShdw blurRad="355600" rotWithShape="0">
              <a:srgbClr val="000000">
                <a:alpha val="50536"/>
              </a:srgbClr>
            </a:outerShdw>
          </a:effectLst>
        </p:spPr>
      </p:pic>
      <p:sp>
        <p:nvSpPr>
          <p:cNvPr id="263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Encabezado de contrato</a:t>
            </a:r>
          </a:p>
        </p:txBody>
      </p:sp>
      <p:sp>
        <p:nvSpPr>
          <p:cNvPr id="264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Documentos</a:t>
            </a:r>
          </a:p>
        </p:txBody>
      </p:sp>
      <p:grpSp>
        <p:nvGrpSpPr>
          <p:cNvPr id="269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266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267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68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TextBox 8">
            <a:extLst>
              <a:ext uri="{FF2B5EF4-FFF2-40B4-BE49-F238E27FC236}">
                <a16:creationId xmlns:a16="http://schemas.microsoft.com/office/drawing/2014/main" id="{134E54FB-2155-254A-A7B7-5F1CEAA28C80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Rectangle 3"/>
          <p:cNvSpPr/>
          <p:nvPr/>
        </p:nvSpPr>
        <p:spPr>
          <a:xfrm>
            <a:off x="0" y="2112782"/>
            <a:ext cx="13004800" cy="7818179"/>
          </a:xfrm>
          <a:prstGeom prst="rect">
            <a:avLst/>
          </a:pr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72" name="Picture Placeholder 2" descr="Picture Placeholder 2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5211" t="24976" r="23531" b="8270"/>
          <a:stretch>
            <a:fillRect/>
          </a:stretch>
        </p:blipFill>
        <p:spPr>
          <a:xfrm>
            <a:off x="2598770" y="2662992"/>
            <a:ext cx="8072000" cy="5913073"/>
          </a:xfrm>
          <a:prstGeom prst="rect">
            <a:avLst/>
          </a:prstGeom>
          <a:effectLst>
            <a:outerShdw blurRad="355600" rotWithShape="0">
              <a:srgbClr val="000000">
                <a:alpha val="50536"/>
              </a:srgbClr>
            </a:outerShdw>
          </a:effectLst>
        </p:spPr>
      </p:pic>
      <p:sp>
        <p:nvSpPr>
          <p:cNvPr id="273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Encabezado de poder</a:t>
            </a:r>
          </a:p>
        </p:txBody>
      </p:sp>
      <p:sp>
        <p:nvSpPr>
          <p:cNvPr id="274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Documentos</a:t>
            </a:r>
          </a:p>
        </p:txBody>
      </p:sp>
      <p:grpSp>
        <p:nvGrpSpPr>
          <p:cNvPr id="279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276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FFFFFF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277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278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" name="TextBox 8">
            <a:extLst>
              <a:ext uri="{FF2B5EF4-FFF2-40B4-BE49-F238E27FC236}">
                <a16:creationId xmlns:a16="http://schemas.microsoft.com/office/drawing/2014/main" id="{D6E34D35-06CC-6343-A086-9024F6A27F22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Right Triangle 6"/>
          <p:cNvSpPr/>
          <p:nvPr/>
        </p:nvSpPr>
        <p:spPr>
          <a:xfrm flipH="1">
            <a:off x="3336396" y="-84324"/>
            <a:ext cx="10452056" cy="9922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t>A</a:t>
            </a:r>
          </a:p>
        </p:txBody>
      </p:sp>
      <p:sp>
        <p:nvSpPr>
          <p:cNvPr id="282" name="TextBox 12"/>
          <p:cNvSpPr txBox="1"/>
          <p:nvPr/>
        </p:nvSpPr>
        <p:spPr>
          <a:xfrm>
            <a:off x="1011702" y="1121260"/>
            <a:ext cx="8350733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Participación del Cliente</a:t>
            </a:r>
          </a:p>
        </p:txBody>
      </p:sp>
      <p:sp>
        <p:nvSpPr>
          <p:cNvPr id="283" name="TextBox 13"/>
          <p:cNvSpPr txBox="1"/>
          <p:nvPr/>
        </p:nvSpPr>
        <p:spPr>
          <a:xfrm>
            <a:off x="1093748" y="774651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Resumen del proceso</a:t>
            </a:r>
          </a:p>
        </p:txBody>
      </p:sp>
      <p:pic>
        <p:nvPicPr>
          <p:cNvPr id="284" name="Picture Placeholder 7" descr="Picture Placeholder 7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t="40992" b="20242"/>
          <a:stretch>
            <a:fillRect/>
          </a:stretch>
        </p:blipFill>
        <p:spPr>
          <a:xfrm>
            <a:off x="-2" y="3378925"/>
            <a:ext cx="13004801" cy="3361510"/>
          </a:xfrm>
          <a:prstGeom prst="rect">
            <a:avLst/>
          </a:prstGeom>
        </p:spPr>
      </p:pic>
      <p:sp>
        <p:nvSpPr>
          <p:cNvPr id="285" name="Rectángulo"/>
          <p:cNvSpPr/>
          <p:nvPr/>
        </p:nvSpPr>
        <p:spPr>
          <a:xfrm>
            <a:off x="-152" y="3359082"/>
            <a:ext cx="13005103" cy="3401219"/>
          </a:xfrm>
          <a:prstGeom prst="rect">
            <a:avLst/>
          </a:prstGeom>
          <a:gradFill>
            <a:gsLst>
              <a:gs pos="0">
                <a:schemeClr val="accent3">
                  <a:alpha val="58809"/>
                </a:schemeClr>
              </a:gs>
              <a:gs pos="100000">
                <a:srgbClr val="38215C">
                  <a:alpha val="58809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6" name="Rectángulo redondeado"/>
          <p:cNvSpPr/>
          <p:nvPr/>
        </p:nvSpPr>
        <p:spPr>
          <a:xfrm>
            <a:off x="1212813" y="2592058"/>
            <a:ext cx="2018286" cy="2087410"/>
          </a:xfrm>
          <a:prstGeom prst="roundRect">
            <a:avLst>
              <a:gd name="adj" fmla="val 13769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-19000" rotWithShape="0">
              <a:prstClr val="black">
                <a:alpha val="15000"/>
              </a:prst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287" name="Cliente recibe el contrato por correo"/>
          <p:cNvSpPr txBox="1"/>
          <p:nvPr/>
        </p:nvSpPr>
        <p:spPr>
          <a:xfrm>
            <a:off x="1465135" y="2972797"/>
            <a:ext cx="1513642" cy="121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ctr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Cliente recibe el </a:t>
            </a:r>
            <a:r>
              <a:rPr>
                <a:latin typeface="Raleway SemiBold"/>
                <a:ea typeface="Raleway SemiBold"/>
                <a:cs typeface="Raleway SemiBold"/>
                <a:sym typeface="Raleway SemiBold"/>
              </a:rPr>
              <a:t>contrato por correo</a:t>
            </a:r>
          </a:p>
        </p:txBody>
      </p:sp>
      <p:sp>
        <p:nvSpPr>
          <p:cNvPr id="288" name="Rectángulo redondeado"/>
          <p:cNvSpPr/>
          <p:nvPr/>
        </p:nvSpPr>
        <p:spPr>
          <a:xfrm>
            <a:off x="3904817" y="2592058"/>
            <a:ext cx="1674908" cy="2087410"/>
          </a:xfrm>
          <a:prstGeom prst="roundRect">
            <a:avLst>
              <a:gd name="adj" fmla="val 16592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289" name="Se coordina primera visita"/>
          <p:cNvSpPr txBox="1"/>
          <p:nvPr/>
        </p:nvSpPr>
        <p:spPr>
          <a:xfrm>
            <a:off x="4066986" y="2972797"/>
            <a:ext cx="1350571" cy="121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ctr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Se coordina primera </a:t>
            </a:r>
            <a:r>
              <a:rPr>
                <a:latin typeface="Raleway SemiBold"/>
                <a:ea typeface="Raleway SemiBold"/>
                <a:cs typeface="Raleway SemiBold"/>
                <a:sym typeface="Raleway SemiBold"/>
              </a:rPr>
              <a:t>visita</a:t>
            </a:r>
          </a:p>
        </p:txBody>
      </p:sp>
      <p:sp>
        <p:nvSpPr>
          <p:cNvPr id="290" name="Rectángulo redondeado"/>
          <p:cNvSpPr/>
          <p:nvPr/>
        </p:nvSpPr>
        <p:spPr>
          <a:xfrm>
            <a:off x="2073072" y="5557074"/>
            <a:ext cx="2188546" cy="2087410"/>
          </a:xfrm>
          <a:prstGeom prst="roundRect">
            <a:avLst>
              <a:gd name="adj" fmla="val 13313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291" name="Recibe llamado para firmar contrato con firma electrónica"/>
          <p:cNvSpPr txBox="1"/>
          <p:nvPr/>
        </p:nvSpPr>
        <p:spPr>
          <a:xfrm>
            <a:off x="2275139" y="5959344"/>
            <a:ext cx="1784411" cy="149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ctr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err="1"/>
              <a:t>Recibe</a:t>
            </a:r>
            <a:r>
              <a:t> </a:t>
            </a:r>
            <a:r>
              <a:rPr err="1"/>
              <a:t>llamado</a:t>
            </a:r>
            <a:r>
              <a:t> para </a:t>
            </a:r>
            <a:r>
              <a:rPr err="1"/>
              <a:t>firmar</a:t>
            </a:r>
            <a:r>
              <a:t> </a:t>
            </a:r>
            <a:r>
              <a:rPr err="1"/>
              <a:t>contrato</a:t>
            </a:r>
            <a:r>
              <a:t> con </a:t>
            </a:r>
            <a:r>
              <a:rPr err="1">
                <a:latin typeface="Raleway SemiBold"/>
                <a:ea typeface="Raleway SemiBold"/>
                <a:cs typeface="Raleway SemiBold"/>
                <a:sym typeface="Raleway SemiBold"/>
              </a:rPr>
              <a:t>firma</a:t>
            </a:r>
            <a:r>
              <a:rPr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r>
              <a:rPr err="1">
                <a:latin typeface="Raleway SemiBold"/>
                <a:ea typeface="Raleway SemiBold"/>
                <a:cs typeface="Raleway SemiBold"/>
                <a:sym typeface="Raleway SemiBold"/>
              </a:rPr>
              <a:t>electrónica</a:t>
            </a:r>
            <a:endParaRPr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292" name="Rectángulo redondeado"/>
          <p:cNvSpPr/>
          <p:nvPr/>
        </p:nvSpPr>
        <p:spPr>
          <a:xfrm>
            <a:off x="4899021" y="5557074"/>
            <a:ext cx="2188545" cy="2087410"/>
          </a:xfrm>
          <a:prstGeom prst="roundRect">
            <a:avLst>
              <a:gd name="adj" fmla="val 13313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293" name="Cliente recibe llamada para firmar toma de conocimiento de poder"/>
          <p:cNvSpPr txBox="1"/>
          <p:nvPr/>
        </p:nvSpPr>
        <p:spPr>
          <a:xfrm>
            <a:off x="5101088" y="5853511"/>
            <a:ext cx="1784411" cy="149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ctr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Cliente recibe llamada para firmar </a:t>
            </a:r>
            <a:r>
              <a:rPr>
                <a:latin typeface="Raleway SemiBold"/>
                <a:ea typeface="Raleway SemiBold"/>
                <a:cs typeface="Raleway SemiBold"/>
                <a:sym typeface="Raleway SemiBold"/>
              </a:rPr>
              <a:t>toma de conocimiento de poder</a:t>
            </a:r>
          </a:p>
        </p:txBody>
      </p:sp>
      <p:sp>
        <p:nvSpPr>
          <p:cNvPr id="294" name="Rectángulo redondeado"/>
          <p:cNvSpPr/>
          <p:nvPr/>
        </p:nvSpPr>
        <p:spPr>
          <a:xfrm>
            <a:off x="6257027" y="2592058"/>
            <a:ext cx="1999246" cy="2087410"/>
          </a:xfrm>
          <a:prstGeom prst="roundRect">
            <a:avLst>
              <a:gd name="adj" fmla="val 13900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295" name="Asesor Seguros entra en el proceso de cobro"/>
          <p:cNvSpPr txBox="1"/>
          <p:nvPr/>
        </p:nvSpPr>
        <p:spPr>
          <a:xfrm>
            <a:off x="6433303" y="2958691"/>
            <a:ext cx="1674908" cy="121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ctr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>
                <a:latin typeface="Raleway SemiBold"/>
                <a:ea typeface="Raleway SemiBold"/>
                <a:cs typeface="Raleway SemiBold"/>
                <a:sym typeface="Raleway SemiBold"/>
              </a:rPr>
              <a:t>Asesor Seguros </a:t>
            </a:r>
            <a:r>
              <a:t>entra en el proceso de cobro</a:t>
            </a:r>
          </a:p>
        </p:txBody>
      </p:sp>
      <p:sp>
        <p:nvSpPr>
          <p:cNvPr id="296" name="Rectángulo redondeado"/>
          <p:cNvSpPr/>
          <p:nvPr/>
        </p:nvSpPr>
        <p:spPr>
          <a:xfrm>
            <a:off x="7724970" y="5527880"/>
            <a:ext cx="1674908" cy="2195273"/>
          </a:xfrm>
          <a:prstGeom prst="roundRect">
            <a:avLst>
              <a:gd name="adj" fmla="val 16592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297" name="Se coordina segunda visita"/>
          <p:cNvSpPr txBox="1"/>
          <p:nvPr/>
        </p:nvSpPr>
        <p:spPr>
          <a:xfrm>
            <a:off x="7887138" y="6076339"/>
            <a:ext cx="1350571" cy="1215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ctr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Se coordina segunda </a:t>
            </a:r>
            <a:r>
              <a:rPr>
                <a:latin typeface="Raleway SemiBold"/>
                <a:ea typeface="Raleway SemiBold"/>
                <a:cs typeface="Raleway SemiBold"/>
                <a:sym typeface="Raleway SemiBold"/>
              </a:rPr>
              <a:t>visita</a:t>
            </a:r>
          </a:p>
        </p:txBody>
      </p:sp>
      <p:sp>
        <p:nvSpPr>
          <p:cNvPr id="298" name="Rectángulo redondeado"/>
          <p:cNvSpPr/>
          <p:nvPr/>
        </p:nvSpPr>
        <p:spPr>
          <a:xfrm>
            <a:off x="8933575" y="2536660"/>
            <a:ext cx="2716064" cy="2087411"/>
          </a:xfrm>
          <a:prstGeom prst="roundRect">
            <a:avLst>
              <a:gd name="adj" fmla="val 13313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299" name="Cliente recibe llamado de resultado de primera gestión y aviso de pago"/>
          <p:cNvSpPr txBox="1"/>
          <p:nvPr/>
        </p:nvSpPr>
        <p:spPr>
          <a:xfrm>
            <a:off x="9135643" y="2833097"/>
            <a:ext cx="2311928" cy="1494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ctr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Cliente recibe llamado de </a:t>
            </a:r>
            <a:r>
              <a:rPr>
                <a:latin typeface="Raleway SemiBold"/>
                <a:ea typeface="Raleway SemiBold"/>
                <a:cs typeface="Raleway SemiBold"/>
                <a:sym typeface="Raleway SemiBold"/>
              </a:rPr>
              <a:t>resultado de primera gestión</a:t>
            </a:r>
            <a:r>
              <a:t> y aviso de pago</a:t>
            </a:r>
          </a:p>
        </p:txBody>
      </p:sp>
      <p:sp>
        <p:nvSpPr>
          <p:cNvPr id="300" name="Rectángulo redondeado"/>
          <p:cNvSpPr/>
          <p:nvPr/>
        </p:nvSpPr>
        <p:spPr>
          <a:xfrm>
            <a:off x="10037281" y="5557074"/>
            <a:ext cx="1754706" cy="2136885"/>
          </a:xfrm>
          <a:prstGeom prst="roundRect">
            <a:avLst>
              <a:gd name="adj" fmla="val 15837"/>
            </a:avLst>
          </a:pr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301" name="Cliente recibe llamada de cubro de honorarios"/>
          <p:cNvSpPr txBox="1"/>
          <p:nvPr/>
        </p:nvSpPr>
        <p:spPr>
          <a:xfrm>
            <a:off x="10235860" y="5878248"/>
            <a:ext cx="1350571" cy="15604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ctr">
              <a:defRPr sz="19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 err="1"/>
              <a:t>Cliente</a:t>
            </a:r>
            <a:r>
              <a:rPr dirty="0"/>
              <a:t> </a:t>
            </a:r>
            <a:r>
              <a:rPr dirty="0" err="1"/>
              <a:t>recibe</a:t>
            </a:r>
            <a:r>
              <a:rPr dirty="0"/>
              <a:t> </a:t>
            </a:r>
            <a:r>
              <a:rPr dirty="0" err="1"/>
              <a:t>llamada</a:t>
            </a:r>
            <a:r>
              <a:rPr dirty="0"/>
              <a:t> de 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c</a:t>
            </a:r>
            <a:r>
              <a:rPr lang="es-ES" dirty="0">
                <a:latin typeface="Raleway SemiBold"/>
                <a:ea typeface="Raleway SemiBold"/>
                <a:cs typeface="Raleway SemiBold"/>
                <a:sym typeface="Raleway SemiBold"/>
              </a:rPr>
              <a:t>o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bro de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honorarios</a:t>
            </a:r>
            <a:endParaRPr dirty="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02" name="Línea"/>
          <p:cNvSpPr/>
          <p:nvPr/>
        </p:nvSpPr>
        <p:spPr>
          <a:xfrm>
            <a:off x="2279397" y="4548786"/>
            <a:ext cx="8703954" cy="10583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49" h="19025" extrusionOk="0">
                <a:moveTo>
                  <a:pt x="29" y="0"/>
                </a:moveTo>
                <a:cubicBezTo>
                  <a:pt x="-202" y="10230"/>
                  <a:pt x="976" y="19213"/>
                  <a:pt x="2379" y="17929"/>
                </a:cubicBezTo>
                <a:cubicBezTo>
                  <a:pt x="2701" y="17636"/>
                  <a:pt x="3005" y="16720"/>
                  <a:pt x="3274" y="15383"/>
                </a:cubicBezTo>
                <a:cubicBezTo>
                  <a:pt x="4322" y="10175"/>
                  <a:pt x="5017" y="-1166"/>
                  <a:pt x="6293" y="1499"/>
                </a:cubicBezTo>
                <a:cubicBezTo>
                  <a:pt x="6911" y="2792"/>
                  <a:pt x="7215" y="7173"/>
                  <a:pt x="7579" y="11124"/>
                </a:cubicBezTo>
                <a:cubicBezTo>
                  <a:pt x="7946" y="15109"/>
                  <a:pt x="8369" y="18647"/>
                  <a:pt x="9035" y="18999"/>
                </a:cubicBezTo>
                <a:cubicBezTo>
                  <a:pt x="9624" y="19311"/>
                  <a:pt x="10127" y="16773"/>
                  <a:pt x="10478" y="13304"/>
                </a:cubicBezTo>
                <a:cubicBezTo>
                  <a:pt x="11007" y="8085"/>
                  <a:pt x="11338" y="749"/>
                  <a:pt x="12239" y="993"/>
                </a:cubicBezTo>
                <a:cubicBezTo>
                  <a:pt x="12911" y="1175"/>
                  <a:pt x="13219" y="5171"/>
                  <a:pt x="13578" y="8970"/>
                </a:cubicBezTo>
                <a:cubicBezTo>
                  <a:pt x="14012" y="13565"/>
                  <a:pt x="14540" y="17898"/>
                  <a:pt x="15263" y="18606"/>
                </a:cubicBezTo>
                <a:cubicBezTo>
                  <a:pt x="17132" y="20434"/>
                  <a:pt x="17919" y="355"/>
                  <a:pt x="19737" y="664"/>
                </a:cubicBezTo>
                <a:cubicBezTo>
                  <a:pt x="20370" y="771"/>
                  <a:pt x="20933" y="3590"/>
                  <a:pt x="21196" y="7819"/>
                </a:cubicBezTo>
                <a:cubicBezTo>
                  <a:pt x="21377" y="10730"/>
                  <a:pt x="21398" y="13987"/>
                  <a:pt x="21253" y="16999"/>
                </a:cubicBezTo>
              </a:path>
            </a:pathLst>
          </a:custGeom>
          <a:ln w="101600">
            <a:solidFill>
              <a:srgbClr val="ED7823"/>
            </a:solidFill>
            <a:miter/>
          </a:ln>
        </p:spPr>
        <p:txBody>
          <a:bodyPr lIns="48767" tIns="48767" rIns="48767" bIns="48767"/>
          <a:lstStyle/>
          <a:p>
            <a:endParaRPr/>
          </a:p>
        </p:txBody>
      </p:sp>
      <p:grpSp>
        <p:nvGrpSpPr>
          <p:cNvPr id="305" name="Grupo"/>
          <p:cNvGrpSpPr/>
          <p:nvPr/>
        </p:nvGrpSpPr>
        <p:grpSpPr>
          <a:xfrm>
            <a:off x="1989037" y="4409146"/>
            <a:ext cx="465837" cy="465837"/>
            <a:chOff x="0" y="0"/>
            <a:chExt cx="465836" cy="465836"/>
          </a:xfrm>
        </p:grpSpPr>
        <p:sp>
          <p:nvSpPr>
            <p:cNvPr id="303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4" name="1"/>
            <p:cNvSpPr txBox="1"/>
            <p:nvPr/>
          </p:nvSpPr>
          <p:spPr>
            <a:xfrm>
              <a:off x="127761" y="31750"/>
              <a:ext cx="235713" cy="402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308" name="Grupo"/>
          <p:cNvGrpSpPr/>
          <p:nvPr/>
        </p:nvGrpSpPr>
        <p:grpSpPr>
          <a:xfrm>
            <a:off x="2934426" y="5324156"/>
            <a:ext cx="465837" cy="465837"/>
            <a:chOff x="0" y="0"/>
            <a:chExt cx="465836" cy="465836"/>
          </a:xfrm>
        </p:grpSpPr>
        <p:sp>
          <p:nvSpPr>
            <p:cNvPr id="306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7" name="2"/>
            <p:cNvSpPr txBox="1"/>
            <p:nvPr/>
          </p:nvSpPr>
          <p:spPr>
            <a:xfrm>
              <a:off x="106172" y="31750"/>
              <a:ext cx="253493" cy="402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2</a:t>
              </a:r>
            </a:p>
          </p:txBody>
        </p:sp>
      </p:grpSp>
      <p:grpSp>
        <p:nvGrpSpPr>
          <p:cNvPr id="311" name="Grupo"/>
          <p:cNvGrpSpPr/>
          <p:nvPr/>
        </p:nvGrpSpPr>
        <p:grpSpPr>
          <a:xfrm>
            <a:off x="5760375" y="5324156"/>
            <a:ext cx="465837" cy="465837"/>
            <a:chOff x="0" y="0"/>
            <a:chExt cx="465836" cy="465836"/>
          </a:xfrm>
        </p:grpSpPr>
        <p:sp>
          <p:nvSpPr>
            <p:cNvPr id="309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0" name="4"/>
            <p:cNvSpPr txBox="1"/>
            <p:nvPr/>
          </p:nvSpPr>
          <p:spPr>
            <a:xfrm>
              <a:off x="106172" y="6350"/>
              <a:ext cx="255271" cy="402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4</a:t>
              </a:r>
            </a:p>
          </p:txBody>
        </p:sp>
      </p:grpSp>
      <p:grpSp>
        <p:nvGrpSpPr>
          <p:cNvPr id="314" name="Grupo"/>
          <p:cNvGrpSpPr/>
          <p:nvPr/>
        </p:nvGrpSpPr>
        <p:grpSpPr>
          <a:xfrm>
            <a:off x="8329505" y="5303430"/>
            <a:ext cx="465837" cy="465837"/>
            <a:chOff x="0" y="0"/>
            <a:chExt cx="465836" cy="465836"/>
          </a:xfrm>
        </p:grpSpPr>
        <p:sp>
          <p:nvSpPr>
            <p:cNvPr id="312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3" name="6"/>
            <p:cNvSpPr txBox="1"/>
            <p:nvPr/>
          </p:nvSpPr>
          <p:spPr>
            <a:xfrm>
              <a:off x="106934" y="31750"/>
              <a:ext cx="264415" cy="402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6</a:t>
              </a:r>
            </a:p>
          </p:txBody>
        </p:sp>
      </p:grpSp>
      <p:grpSp>
        <p:nvGrpSpPr>
          <p:cNvPr id="317" name="Grupo"/>
          <p:cNvGrpSpPr/>
          <p:nvPr/>
        </p:nvGrpSpPr>
        <p:grpSpPr>
          <a:xfrm>
            <a:off x="10681716" y="5303430"/>
            <a:ext cx="465837" cy="465837"/>
            <a:chOff x="0" y="0"/>
            <a:chExt cx="465836" cy="465836"/>
          </a:xfrm>
        </p:grpSpPr>
        <p:sp>
          <p:nvSpPr>
            <p:cNvPr id="315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6" name="8"/>
            <p:cNvSpPr txBox="1"/>
            <p:nvPr/>
          </p:nvSpPr>
          <p:spPr>
            <a:xfrm>
              <a:off x="106172" y="31750"/>
              <a:ext cx="263653" cy="402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8</a:t>
              </a:r>
            </a:p>
          </p:txBody>
        </p:sp>
      </p:grpSp>
      <p:grpSp>
        <p:nvGrpSpPr>
          <p:cNvPr id="320" name="Grupo"/>
          <p:cNvGrpSpPr/>
          <p:nvPr/>
        </p:nvGrpSpPr>
        <p:grpSpPr>
          <a:xfrm>
            <a:off x="4509353" y="4409146"/>
            <a:ext cx="465837" cy="465837"/>
            <a:chOff x="0" y="0"/>
            <a:chExt cx="465836" cy="465836"/>
          </a:xfrm>
        </p:grpSpPr>
        <p:sp>
          <p:nvSpPr>
            <p:cNvPr id="318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9" name="3"/>
            <p:cNvSpPr txBox="1"/>
            <p:nvPr/>
          </p:nvSpPr>
          <p:spPr>
            <a:xfrm>
              <a:off x="119634" y="6350"/>
              <a:ext cx="251969" cy="402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3</a:t>
              </a:r>
            </a:p>
          </p:txBody>
        </p:sp>
      </p:grpSp>
      <p:grpSp>
        <p:nvGrpSpPr>
          <p:cNvPr id="323" name="Grupo"/>
          <p:cNvGrpSpPr/>
          <p:nvPr/>
        </p:nvGrpSpPr>
        <p:grpSpPr>
          <a:xfrm>
            <a:off x="7023732" y="4409146"/>
            <a:ext cx="465837" cy="465837"/>
            <a:chOff x="0" y="0"/>
            <a:chExt cx="465836" cy="465836"/>
          </a:xfrm>
        </p:grpSpPr>
        <p:sp>
          <p:nvSpPr>
            <p:cNvPr id="321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2" name="5"/>
            <p:cNvSpPr txBox="1"/>
            <p:nvPr/>
          </p:nvSpPr>
          <p:spPr>
            <a:xfrm>
              <a:off x="119634" y="6350"/>
              <a:ext cx="250953" cy="402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5</a:t>
              </a:r>
            </a:p>
          </p:txBody>
        </p:sp>
      </p:grpSp>
      <p:grpSp>
        <p:nvGrpSpPr>
          <p:cNvPr id="326" name="Grupo"/>
          <p:cNvGrpSpPr/>
          <p:nvPr/>
        </p:nvGrpSpPr>
        <p:grpSpPr>
          <a:xfrm>
            <a:off x="10058689" y="4409146"/>
            <a:ext cx="465837" cy="465837"/>
            <a:chOff x="0" y="0"/>
            <a:chExt cx="465836" cy="465836"/>
          </a:xfrm>
        </p:grpSpPr>
        <p:sp>
          <p:nvSpPr>
            <p:cNvPr id="324" name="Círculo"/>
            <p:cNvSpPr/>
            <p:nvPr/>
          </p:nvSpPr>
          <p:spPr>
            <a:xfrm>
              <a:off x="0" y="0"/>
              <a:ext cx="465837" cy="465837"/>
            </a:xfrm>
            <a:prstGeom prst="ellipse">
              <a:avLst/>
            </a:prstGeom>
            <a:gradFill flip="none" rotWithShape="1">
              <a:gsLst>
                <a:gs pos="0">
                  <a:srgbClr val="E94E1A"/>
                </a:gs>
                <a:gs pos="100000">
                  <a:srgbClr val="ED9037"/>
                </a:gs>
              </a:gsLst>
              <a:lin ang="5999498" scaled="0"/>
            </a:gradFill>
            <a:ln w="12700" cap="flat">
              <a:noFill/>
              <a:miter lim="4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5" name="7"/>
            <p:cNvSpPr txBox="1"/>
            <p:nvPr/>
          </p:nvSpPr>
          <p:spPr>
            <a:xfrm>
              <a:off x="118872" y="6350"/>
              <a:ext cx="252731" cy="40233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48767" tIns="48767" rIns="48767" bIns="48767" numCol="1" anchor="t">
              <a:spAutoFit/>
            </a:bodyPr>
            <a:lstStyle>
              <a:lvl1pPr>
                <a:defRPr sz="2000" b="1">
                  <a:solidFill>
                    <a:srgbClr val="FFFFFF"/>
                  </a:solidFill>
                  <a:latin typeface="Raleway"/>
                  <a:ea typeface="Raleway"/>
                  <a:cs typeface="Raleway"/>
                  <a:sym typeface="Raleway"/>
                </a:defRPr>
              </a:lvl1pPr>
            </a:lstStyle>
            <a:p>
              <a:r>
                <a:t>7</a:t>
              </a:r>
            </a:p>
          </p:txBody>
        </p:sp>
      </p:grpSp>
      <p:grpSp>
        <p:nvGrpSpPr>
          <p:cNvPr id="331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328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329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30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" name="TextBox 8">
            <a:extLst>
              <a:ext uri="{FF2B5EF4-FFF2-40B4-BE49-F238E27FC236}">
                <a16:creationId xmlns:a16="http://schemas.microsoft.com/office/drawing/2014/main" id="{2631B340-5CC6-D348-81F6-63E5A40CF61A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shutterstock_530013196.jpg" descr="shutterstock_530013196.jpg"/>
          <p:cNvPicPr>
            <a:picLocks noChangeAspect="1"/>
          </p:cNvPicPr>
          <p:nvPr/>
        </p:nvPicPr>
        <p:blipFill>
          <a:blip r:embed="rId2"/>
          <a:srcRect t="7743" b="52490"/>
          <a:stretch>
            <a:fillRect/>
          </a:stretch>
        </p:blipFill>
        <p:spPr>
          <a:xfrm>
            <a:off x="0" y="1736681"/>
            <a:ext cx="13004800" cy="3168876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Rectángulo"/>
          <p:cNvSpPr/>
          <p:nvPr/>
        </p:nvSpPr>
        <p:spPr>
          <a:xfrm>
            <a:off x="-3597" y="1740154"/>
            <a:ext cx="13011994" cy="3313102"/>
          </a:xfrm>
          <a:prstGeom prst="rect">
            <a:avLst/>
          </a:prstGeom>
          <a:gradFill>
            <a:gsLst>
              <a:gs pos="0">
                <a:schemeClr val="accent3">
                  <a:alpha val="58809"/>
                </a:schemeClr>
              </a:gs>
              <a:gs pos="100000">
                <a:srgbClr val="38215C">
                  <a:alpha val="58809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33" name="Picture Placeholder 7" descr="Picture Placeholder 7"/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34" name="Picture Placeholder 10" descr="Picture Placeholder 10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35" name="Rectangle 3"/>
          <p:cNvSpPr/>
          <p:nvPr/>
        </p:nvSpPr>
        <p:spPr>
          <a:xfrm>
            <a:off x="-1" y="4876801"/>
            <a:ext cx="6502401" cy="3657601"/>
          </a:xfrm>
          <a:prstGeom prst="rect">
            <a:avLst/>
          </a:prstGeom>
          <a:gradFill>
            <a:gsLst>
              <a:gs pos="0">
                <a:schemeClr val="accent1">
                  <a:alpha val="85000"/>
                </a:schemeClr>
              </a:gs>
              <a:gs pos="100000">
                <a:schemeClr val="accent2">
                  <a:alpha val="85000"/>
                </a:schemeClr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6" name="Rectangle 4"/>
          <p:cNvSpPr/>
          <p:nvPr/>
        </p:nvSpPr>
        <p:spPr>
          <a:xfrm>
            <a:off x="6502400" y="4876798"/>
            <a:ext cx="6502400" cy="3657603"/>
          </a:xfrm>
          <a:prstGeom prst="rect">
            <a:avLst/>
          </a:prstGeom>
          <a:gradFill>
            <a:gsLst>
              <a:gs pos="0">
                <a:srgbClr val="202735"/>
              </a:gs>
              <a:gs pos="100000">
                <a:srgbClr val="364562"/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42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339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340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41" name="Imagen" descr="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4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Aspectos fundamentales</a:t>
            </a:r>
          </a:p>
        </p:txBody>
      </p:sp>
      <p:sp>
        <p:nvSpPr>
          <p:cNvPr id="345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Asesor Seguros</a:t>
            </a:r>
          </a:p>
        </p:txBody>
      </p:sp>
      <p:pic>
        <p:nvPicPr>
          <p:cNvPr id="347" name="Imagen" descr="Imagen"/>
          <p:cNvPicPr>
            <a:picLocks noChangeAspect="1"/>
          </p:cNvPicPr>
          <p:nvPr/>
        </p:nvPicPr>
        <p:blipFill>
          <a:blip r:embed="rId5">
            <a:alphaModFix amt="15000"/>
          </a:blip>
          <a:stretch>
            <a:fillRect/>
          </a:stretch>
        </p:blipFill>
        <p:spPr>
          <a:xfrm>
            <a:off x="4672684" y="5344729"/>
            <a:ext cx="1626786" cy="2862319"/>
          </a:xfrm>
          <a:prstGeom prst="rect">
            <a:avLst/>
          </a:prstGeom>
          <a:ln w="12700">
            <a:miter lim="400000"/>
          </a:ln>
        </p:spPr>
      </p:pic>
      <p:sp>
        <p:nvSpPr>
          <p:cNvPr id="348" name="Rectangle 17"/>
          <p:cNvSpPr txBox="1"/>
          <p:nvPr/>
        </p:nvSpPr>
        <p:spPr>
          <a:xfrm>
            <a:off x="854111" y="6452390"/>
            <a:ext cx="4866751" cy="6646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>
              <a:lnSpc>
                <a:spcPct val="120000"/>
              </a:lnSpc>
              <a:defRPr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 err="1"/>
              <a:t>Lograr</a:t>
            </a:r>
            <a:r>
              <a:rPr dirty="0"/>
              <a:t> </a:t>
            </a:r>
            <a:r>
              <a:rPr b="1" dirty="0" err="1">
                <a:latin typeface="Century Gothic"/>
                <a:ea typeface="Century Gothic"/>
                <a:cs typeface="Century Gothic"/>
                <a:sym typeface="Century Gothic"/>
              </a:rPr>
              <a:t>aprovechar</a:t>
            </a:r>
            <a:r>
              <a:rPr dirty="0"/>
              <a:t> un </a:t>
            </a:r>
            <a:r>
              <a:rPr dirty="0" err="1"/>
              <a:t>beneficio</a:t>
            </a:r>
            <a:r>
              <a:rPr dirty="0"/>
              <a:t> que </a:t>
            </a:r>
            <a:r>
              <a:rPr dirty="0" err="1"/>
              <a:t>paga</a:t>
            </a:r>
            <a:r>
              <a:rPr dirty="0"/>
              <a:t> con </a:t>
            </a:r>
            <a:r>
              <a:rPr dirty="0" err="1"/>
              <a:t>su</a:t>
            </a:r>
            <a:r>
              <a:rPr dirty="0"/>
              <a:t> </a:t>
            </a:r>
            <a:r>
              <a:rPr dirty="0" err="1"/>
              <a:t>crédito</a:t>
            </a:r>
            <a:r>
              <a:rPr dirty="0"/>
              <a:t> y no </a:t>
            </a:r>
            <a:r>
              <a:rPr dirty="0" err="1"/>
              <a:t>ocupa</a:t>
            </a:r>
            <a:r>
              <a:rPr dirty="0"/>
              <a:t> por </a:t>
            </a:r>
            <a:r>
              <a:rPr dirty="0" err="1"/>
              <a:t>desconocimiento</a:t>
            </a:r>
            <a:r>
              <a:rPr dirty="0"/>
              <a:t>.</a:t>
            </a:r>
          </a:p>
        </p:txBody>
      </p:sp>
      <p:sp>
        <p:nvSpPr>
          <p:cNvPr id="349" name="TextBox 18"/>
          <p:cNvSpPr txBox="1"/>
          <p:nvPr/>
        </p:nvSpPr>
        <p:spPr>
          <a:xfrm>
            <a:off x="854111" y="5565309"/>
            <a:ext cx="4593143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Oportunidad</a:t>
            </a:r>
          </a:p>
        </p:txBody>
      </p:sp>
      <p:pic>
        <p:nvPicPr>
          <p:cNvPr id="350" name="Imagen" descr="Imagen"/>
          <p:cNvPicPr>
            <a:picLocks noChangeAspect="1"/>
          </p:cNvPicPr>
          <p:nvPr/>
        </p:nvPicPr>
        <p:blipFill>
          <a:blip r:embed="rId6">
            <a:alphaModFix amt="15000"/>
          </a:blip>
          <a:stretch>
            <a:fillRect/>
          </a:stretch>
        </p:blipFill>
        <p:spPr>
          <a:xfrm>
            <a:off x="10706320" y="5456548"/>
            <a:ext cx="2163106" cy="2638681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Rectangle 19"/>
          <p:cNvSpPr txBox="1"/>
          <p:nvPr/>
        </p:nvSpPr>
        <p:spPr>
          <a:xfrm>
            <a:off x="7356510" y="6452390"/>
            <a:ext cx="4866751" cy="12447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>
              <a:lnSpc>
                <a:spcPct val="120000"/>
              </a:lnSpc>
              <a:defRPr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 err="1"/>
              <a:t>Asesor</a:t>
            </a:r>
            <a:r>
              <a:rPr dirty="0"/>
              <a:t> </a:t>
            </a:r>
            <a:r>
              <a:rPr dirty="0" err="1"/>
              <a:t>seguros</a:t>
            </a:r>
            <a:r>
              <a:rPr dirty="0"/>
              <a:t> </a:t>
            </a:r>
            <a:r>
              <a:rPr b="1" dirty="0" err="1">
                <a:latin typeface="Century Gothic"/>
                <a:ea typeface="Century Gothic"/>
                <a:cs typeface="Century Gothic"/>
                <a:sym typeface="Century Gothic"/>
              </a:rPr>
              <a:t>invierte</a:t>
            </a:r>
            <a:r>
              <a:rPr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dirty="0" err="1">
                <a:latin typeface="Century Gothic"/>
                <a:ea typeface="Century Gothic"/>
                <a:cs typeface="Century Gothic"/>
                <a:sym typeface="Century Gothic"/>
              </a:rPr>
              <a:t>en</a:t>
            </a:r>
            <a:r>
              <a:rPr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dirty="0" err="1">
                <a:latin typeface="Century Gothic"/>
                <a:ea typeface="Century Gothic"/>
                <a:cs typeface="Century Gothic"/>
                <a:sym typeface="Century Gothic"/>
              </a:rPr>
              <a:t>su</a:t>
            </a:r>
            <a:r>
              <a:rPr b="1" dirty="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dirty="0" err="1">
                <a:latin typeface="Century Gothic"/>
                <a:ea typeface="Century Gothic"/>
                <a:cs typeface="Century Gothic"/>
                <a:sym typeface="Century Gothic"/>
              </a:rPr>
              <a:t>caso</a:t>
            </a:r>
            <a:r>
              <a:rPr lang="es-ES" b="1" dirty="0">
                <a:latin typeface="Century Gothic"/>
                <a:ea typeface="Century Gothic"/>
                <a:cs typeface="Century Gothic"/>
                <a:sym typeface="Century Gothic"/>
              </a:rPr>
              <a:t> y asume </a:t>
            </a:r>
            <a:r>
              <a:rPr dirty="0"/>
              <a:t>los </a:t>
            </a:r>
            <a:r>
              <a:rPr dirty="0" err="1"/>
              <a:t>costos</a:t>
            </a:r>
            <a:r>
              <a:rPr dirty="0"/>
              <a:t> </a:t>
            </a:r>
            <a:r>
              <a:rPr b="1" dirty="0" err="1">
                <a:latin typeface="Century Gothic"/>
                <a:ea typeface="Century Gothic"/>
                <a:cs typeface="Century Gothic"/>
                <a:sym typeface="Century Gothic"/>
              </a:rPr>
              <a:t>asociados</a:t>
            </a:r>
            <a:r>
              <a:rPr b="1" dirty="0">
                <a:latin typeface="Century Gothic"/>
                <a:ea typeface="Century Gothic"/>
                <a:cs typeface="Century Gothic"/>
                <a:sym typeface="Century Gothic"/>
              </a:rPr>
              <a:t> a la </a:t>
            </a:r>
            <a:r>
              <a:rPr b="1" dirty="0" err="1">
                <a:latin typeface="Century Gothic"/>
                <a:ea typeface="Century Gothic"/>
                <a:cs typeface="Century Gothic"/>
                <a:sym typeface="Century Gothic"/>
              </a:rPr>
              <a:t>asesoría</a:t>
            </a:r>
            <a:r>
              <a:rPr dirty="0"/>
              <a:t>, </a:t>
            </a:r>
            <a:r>
              <a:rPr dirty="0" err="1"/>
              <a:t>si</a:t>
            </a:r>
            <a:r>
              <a:rPr dirty="0"/>
              <a:t> la </a:t>
            </a:r>
            <a:r>
              <a:rPr dirty="0" err="1"/>
              <a:t>gestión</a:t>
            </a:r>
            <a:r>
              <a:rPr dirty="0"/>
              <a:t> de la </a:t>
            </a:r>
            <a:r>
              <a:rPr dirty="0" err="1"/>
              <a:t>empresa</a:t>
            </a:r>
            <a:r>
              <a:rPr dirty="0"/>
              <a:t> no </a:t>
            </a:r>
            <a:r>
              <a:rPr dirty="0" err="1"/>
              <a:t>obtiene</a:t>
            </a:r>
            <a:r>
              <a:rPr dirty="0"/>
              <a:t> </a:t>
            </a:r>
            <a:r>
              <a:rPr dirty="0" err="1"/>
              <a:t>resultado</a:t>
            </a:r>
            <a:r>
              <a:rPr dirty="0"/>
              <a:t>, </a:t>
            </a:r>
            <a:r>
              <a:rPr dirty="0" err="1"/>
              <a:t>esta</a:t>
            </a:r>
            <a:r>
              <a:rPr dirty="0"/>
              <a:t> 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no cobra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honorarios</a:t>
            </a:r>
            <a:endParaRPr dirty="0">
              <a:latin typeface="Raleway SemiBold"/>
              <a:ea typeface="Raleway SemiBold"/>
              <a:cs typeface="Raleway SemiBold"/>
              <a:sym typeface="Raleway SemiBold"/>
            </a:endParaRPr>
          </a:p>
        </p:txBody>
      </p:sp>
      <p:sp>
        <p:nvSpPr>
          <p:cNvPr id="352" name="TextBox 20"/>
          <p:cNvSpPr txBox="1"/>
          <p:nvPr/>
        </p:nvSpPr>
        <p:spPr>
          <a:xfrm>
            <a:off x="7316542" y="5365467"/>
            <a:ext cx="4593142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Seguridad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id="{B21A6980-877B-8540-9F43-A8A780783270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hutterstock_530013196.jpg" descr="shutterstock_530013196.jpg"/>
          <p:cNvPicPr>
            <a:picLocks noChangeAspect="1"/>
          </p:cNvPicPr>
          <p:nvPr/>
        </p:nvPicPr>
        <p:blipFill>
          <a:blip r:embed="rId2"/>
          <a:srcRect t="7743" b="52490"/>
          <a:stretch>
            <a:fillRect/>
          </a:stretch>
        </p:blipFill>
        <p:spPr>
          <a:xfrm>
            <a:off x="0" y="1736681"/>
            <a:ext cx="13004800" cy="3256565"/>
          </a:xfrm>
          <a:prstGeom prst="rect">
            <a:avLst/>
          </a:prstGeom>
          <a:ln w="12700">
            <a:miter lim="400000"/>
          </a:ln>
        </p:spPr>
      </p:pic>
      <p:sp>
        <p:nvSpPr>
          <p:cNvPr id="364" name="Rectángulo"/>
          <p:cNvSpPr/>
          <p:nvPr/>
        </p:nvSpPr>
        <p:spPr>
          <a:xfrm>
            <a:off x="-3597" y="1740154"/>
            <a:ext cx="13011994" cy="3227476"/>
          </a:xfrm>
          <a:prstGeom prst="rect">
            <a:avLst/>
          </a:prstGeom>
          <a:gradFill>
            <a:gsLst>
              <a:gs pos="0">
                <a:schemeClr val="accent3">
                  <a:alpha val="58809"/>
                </a:schemeClr>
              </a:gs>
              <a:gs pos="100000">
                <a:srgbClr val="38215C">
                  <a:alpha val="58809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54" name="Picture Placeholder 7" descr="Picture Placeholder 7"/>
          <p:cNvPicPr>
            <a:picLocks noGrp="1" noChangeAspect="1"/>
          </p:cNvPicPr>
          <p:nvPr>
            <p:ph type="pic" idx="15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355" name="Picture Placeholder 10" descr="Picture Placeholder 10"/>
          <p:cNvPicPr>
            <a:picLocks noGrp="1" noChangeAspect="1"/>
          </p:cNvPicPr>
          <p:nvPr>
            <p:ph type="pic" idx="14"/>
          </p:nvPr>
        </p:nvPicPr>
        <p:blipFill>
          <a:blip r:embed="rId3"/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56" name="Rectangle 3"/>
          <p:cNvSpPr/>
          <p:nvPr/>
        </p:nvSpPr>
        <p:spPr>
          <a:xfrm>
            <a:off x="-1" y="4876801"/>
            <a:ext cx="6502401" cy="3657601"/>
          </a:xfrm>
          <a:prstGeom prst="rect">
            <a:avLst/>
          </a:prstGeom>
          <a:gradFill>
            <a:gsLst>
              <a:gs pos="0">
                <a:srgbClr val="E94E1A"/>
              </a:gs>
              <a:gs pos="100000">
                <a:srgbClr val="E9B144"/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7" name="Rectangle 4"/>
          <p:cNvSpPr/>
          <p:nvPr/>
        </p:nvSpPr>
        <p:spPr>
          <a:xfrm>
            <a:off x="6502400" y="4876798"/>
            <a:ext cx="6502400" cy="3657603"/>
          </a:xfrm>
          <a:prstGeom prst="rect">
            <a:avLst/>
          </a:prstGeom>
          <a:gradFill>
            <a:gsLst>
              <a:gs pos="0">
                <a:srgbClr val="D61528"/>
              </a:gs>
              <a:gs pos="100000">
                <a:srgbClr val="622359"/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63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360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361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62" name="Imagen" descr="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65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Aspectos fundamentales</a:t>
            </a:r>
          </a:p>
        </p:txBody>
      </p:sp>
      <p:sp>
        <p:nvSpPr>
          <p:cNvPr id="366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Asesor Seguros</a:t>
            </a:r>
          </a:p>
        </p:txBody>
      </p:sp>
      <p:pic>
        <p:nvPicPr>
          <p:cNvPr id="368" name="Imagen" descr="Imagen"/>
          <p:cNvPicPr>
            <a:picLocks noChangeAspect="1"/>
          </p:cNvPicPr>
          <p:nvPr/>
        </p:nvPicPr>
        <p:blipFill>
          <a:blip r:embed="rId5">
            <a:alphaModFix amt="9383"/>
          </a:blip>
          <a:stretch>
            <a:fillRect/>
          </a:stretch>
        </p:blipFill>
        <p:spPr>
          <a:xfrm>
            <a:off x="4672684" y="5344729"/>
            <a:ext cx="1626786" cy="2862319"/>
          </a:xfrm>
          <a:prstGeom prst="rect">
            <a:avLst/>
          </a:prstGeom>
          <a:ln w="12700">
            <a:miter lim="400000"/>
          </a:ln>
        </p:spPr>
      </p:pic>
      <p:sp>
        <p:nvSpPr>
          <p:cNvPr id="369" name="Rectangle 17"/>
          <p:cNvSpPr txBox="1"/>
          <p:nvPr/>
        </p:nvSpPr>
        <p:spPr>
          <a:xfrm>
            <a:off x="854111" y="6452390"/>
            <a:ext cx="4866751" cy="960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>
              <a:lnSpc>
                <a:spcPct val="120000"/>
              </a:lnSpc>
              <a:defRPr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/>
              <a:t>La forma de </a:t>
            </a:r>
            <a:r>
              <a:rPr dirty="0" err="1"/>
              <a:t>recibir</a:t>
            </a:r>
            <a:r>
              <a:rPr dirty="0"/>
              <a:t> la </a:t>
            </a:r>
            <a:r>
              <a:rPr dirty="0" err="1"/>
              <a:t>indemnizacione</a:t>
            </a:r>
            <a:r>
              <a:rPr dirty="0"/>
              <a:t> es </a:t>
            </a:r>
            <a:r>
              <a:rPr dirty="0" err="1"/>
              <a:t>en</a:t>
            </a:r>
            <a:r>
              <a:rPr dirty="0"/>
              <a:t> </a:t>
            </a:r>
            <a:r>
              <a:rPr b="1" dirty="0" err="1">
                <a:latin typeface="Century Gothic"/>
                <a:ea typeface="Century Gothic"/>
                <a:cs typeface="Century Gothic"/>
                <a:sym typeface="Century Gothic"/>
              </a:rPr>
              <a:t>efectivo</a:t>
            </a:r>
            <a:r>
              <a:rPr dirty="0"/>
              <a:t> y la </a:t>
            </a:r>
            <a:r>
              <a:rPr dirty="0" err="1"/>
              <a:t>recibe</a:t>
            </a:r>
            <a:r>
              <a:rPr dirty="0"/>
              <a:t> el </a:t>
            </a:r>
            <a:r>
              <a:rPr dirty="0" err="1"/>
              <a:t>cliente</a:t>
            </a:r>
            <a:r>
              <a:rPr dirty="0"/>
              <a:t> a </a:t>
            </a:r>
            <a:r>
              <a:rPr dirty="0" err="1"/>
              <a:t>través</a:t>
            </a:r>
            <a:r>
              <a:rPr dirty="0"/>
              <a:t> de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su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 banco.</a:t>
            </a:r>
          </a:p>
        </p:txBody>
      </p:sp>
      <p:sp>
        <p:nvSpPr>
          <p:cNvPr id="370" name="TextBox 18"/>
          <p:cNvSpPr txBox="1"/>
          <p:nvPr/>
        </p:nvSpPr>
        <p:spPr>
          <a:xfrm>
            <a:off x="854111" y="5565309"/>
            <a:ext cx="4593143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Indemnización</a:t>
            </a:r>
          </a:p>
        </p:txBody>
      </p:sp>
      <p:sp>
        <p:nvSpPr>
          <p:cNvPr id="371" name="Rectangle 19"/>
          <p:cNvSpPr txBox="1"/>
          <p:nvPr/>
        </p:nvSpPr>
        <p:spPr>
          <a:xfrm>
            <a:off x="7356510" y="6452390"/>
            <a:ext cx="4866751" cy="12555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>
              <a:lnSpc>
                <a:spcPct val="120000"/>
              </a:lnSpc>
              <a:defRPr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Todas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 las </a:t>
            </a:r>
            <a:r>
              <a:rPr lang="es-ES" dirty="0">
                <a:latin typeface="Raleway SemiBold"/>
                <a:ea typeface="Raleway SemiBold"/>
                <a:cs typeface="Raleway SemiBold"/>
                <a:sym typeface="Raleway SemiBold"/>
              </a:rPr>
              <a:t>propiedades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tienen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daños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.</a:t>
            </a:r>
            <a:r>
              <a:rPr dirty="0"/>
              <a:t> Y dado que </a:t>
            </a:r>
            <a:r>
              <a:rPr dirty="0" err="1"/>
              <a:t>estamos</a:t>
            </a:r>
            <a:r>
              <a:rPr dirty="0"/>
              <a:t> tan </a:t>
            </a:r>
            <a:r>
              <a:rPr dirty="0" err="1"/>
              <a:t>seguros</a:t>
            </a:r>
            <a:r>
              <a:rPr dirty="0"/>
              <a:t> de </a:t>
            </a:r>
            <a:r>
              <a:rPr dirty="0" err="1"/>
              <a:t>eso</a:t>
            </a:r>
            <a:r>
              <a:rPr dirty="0"/>
              <a:t>, </a:t>
            </a:r>
            <a:r>
              <a:rPr dirty="0" err="1"/>
              <a:t>si</a:t>
            </a:r>
            <a:r>
              <a:rPr dirty="0"/>
              <a:t> la </a:t>
            </a:r>
            <a:r>
              <a:rPr dirty="0" err="1"/>
              <a:t>propiedad</a:t>
            </a:r>
            <a:r>
              <a:rPr dirty="0"/>
              <a:t> no los </a:t>
            </a:r>
            <a:r>
              <a:rPr dirty="0" err="1"/>
              <a:t>tuviese</a:t>
            </a:r>
            <a:r>
              <a:rPr dirty="0"/>
              <a:t>,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reembolsamos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 el 100% de lo </a:t>
            </a:r>
            <a:r>
              <a:rPr dirty="0" err="1">
                <a:latin typeface="Raleway SemiBold"/>
                <a:ea typeface="Raleway SemiBold"/>
                <a:cs typeface="Raleway SemiBold"/>
                <a:sym typeface="Raleway SemiBold"/>
              </a:rPr>
              <a:t>abonado</a:t>
            </a:r>
            <a:r>
              <a:rPr lang="es-ES" dirty="0">
                <a:latin typeface="Raleway SemiBold"/>
                <a:ea typeface="Raleway SemiBold"/>
                <a:cs typeface="Raleway SemiBold"/>
                <a:sym typeface="Raleway SemiBold"/>
              </a:rPr>
              <a:t> a la suscripción</a:t>
            </a:r>
            <a:r>
              <a:rPr dirty="0">
                <a:latin typeface="Raleway SemiBold"/>
                <a:ea typeface="Raleway SemiBold"/>
                <a:cs typeface="Raleway SemiBold"/>
                <a:sym typeface="Raleway SemiBold"/>
              </a:rPr>
              <a:t>.</a:t>
            </a:r>
          </a:p>
        </p:txBody>
      </p:sp>
      <p:sp>
        <p:nvSpPr>
          <p:cNvPr id="372" name="TextBox 20"/>
          <p:cNvSpPr txBox="1"/>
          <p:nvPr/>
        </p:nvSpPr>
        <p:spPr>
          <a:xfrm>
            <a:off x="7316542" y="5365467"/>
            <a:ext cx="4593142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Factor común</a:t>
            </a:r>
          </a:p>
        </p:txBody>
      </p:sp>
      <p:pic>
        <p:nvPicPr>
          <p:cNvPr id="373" name="Imagen" descr="Imagen"/>
          <p:cNvPicPr>
            <a:picLocks noChangeAspect="1"/>
          </p:cNvPicPr>
          <p:nvPr/>
        </p:nvPicPr>
        <p:blipFill>
          <a:blip r:embed="rId6">
            <a:alphaModFix amt="10000"/>
          </a:blip>
          <a:stretch>
            <a:fillRect/>
          </a:stretch>
        </p:blipFill>
        <p:spPr>
          <a:xfrm>
            <a:off x="9663579" y="5333469"/>
            <a:ext cx="3089993" cy="2744260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extBox 8">
            <a:extLst>
              <a:ext uri="{FF2B5EF4-FFF2-40B4-BE49-F238E27FC236}">
                <a16:creationId xmlns:a16="http://schemas.microsoft.com/office/drawing/2014/main" id="{3BC381B6-8047-7849-8620-E257A3444EFB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ight Triangle 6"/>
          <p:cNvSpPr/>
          <p:nvPr/>
        </p:nvSpPr>
        <p:spPr>
          <a:xfrm flipH="1">
            <a:off x="3225240" y="-112619"/>
            <a:ext cx="10452056" cy="99222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rgbClr val="364562"/>
              </a:gs>
              <a:gs pos="100000">
                <a:srgbClr val="202735"/>
              </a:gs>
            </a:gsLst>
            <a:lin ang="5999498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76" name="Picture Placeholder 4" descr="Picture Placeholder 4"/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20821" r="42294"/>
          <a:stretch>
            <a:fillRect/>
          </a:stretch>
        </p:blipFill>
        <p:spPr>
          <a:xfrm>
            <a:off x="3784798" y="-36116"/>
            <a:ext cx="5435204" cy="98258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6497" y="0"/>
                </a:moveTo>
                <a:lnTo>
                  <a:pt x="0" y="21600"/>
                </a:lnTo>
                <a:lnTo>
                  <a:pt x="15103" y="21600"/>
                </a:lnTo>
                <a:lnTo>
                  <a:pt x="21600" y="0"/>
                </a:lnTo>
                <a:lnTo>
                  <a:pt x="6497" y="0"/>
                </a:lnTo>
                <a:close/>
              </a:path>
            </a:pathLst>
          </a:custGeom>
        </p:spPr>
      </p:pic>
      <p:sp>
        <p:nvSpPr>
          <p:cNvPr id="377" name="Rectángulo"/>
          <p:cNvSpPr/>
          <p:nvPr/>
        </p:nvSpPr>
        <p:spPr>
          <a:xfrm rot="16768445">
            <a:off x="-213310" y="2502724"/>
            <a:ext cx="13610519" cy="3761425"/>
          </a:xfrm>
          <a:prstGeom prst="rect">
            <a:avLst/>
          </a:prstGeom>
          <a:gradFill>
            <a:gsLst>
              <a:gs pos="0">
                <a:schemeClr val="accent3">
                  <a:alpha val="58809"/>
                </a:schemeClr>
              </a:gs>
              <a:gs pos="100000">
                <a:srgbClr val="38215C">
                  <a:alpha val="58809"/>
                </a:srgbClr>
              </a:gs>
            </a:gsLst>
            <a:lin ang="2700000"/>
          </a:gradFill>
          <a:ln w="12700">
            <a:miter lim="400000"/>
          </a:ln>
        </p:spPr>
        <p:txBody>
          <a:bodyPr lIns="48767" tIns="48767" rIns="48767" bIns="4876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81" name="Grupo"/>
          <p:cNvGrpSpPr/>
          <p:nvPr/>
        </p:nvGrpSpPr>
        <p:grpSpPr>
          <a:xfrm>
            <a:off x="266007" y="8825875"/>
            <a:ext cx="3782605" cy="719204"/>
            <a:chOff x="0" y="0"/>
            <a:chExt cx="3782603" cy="719203"/>
          </a:xfrm>
        </p:grpSpPr>
        <p:sp>
          <p:nvSpPr>
            <p:cNvPr id="378" name="TextBox 22"/>
            <p:cNvSpPr txBox="1"/>
            <p:nvPr/>
          </p:nvSpPr>
          <p:spPr>
            <a:xfrm>
              <a:off x="894826" y="106364"/>
              <a:ext cx="2887778" cy="5064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8767" tIns="48767" rIns="48767" bIns="48767" numCol="1" anchor="t">
              <a:spAutoFit/>
            </a:bodyPr>
            <a:lstStyle/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Asesor Seguros</a:t>
              </a:r>
            </a:p>
            <a:p>
              <a:pPr>
                <a:lnSpc>
                  <a:spcPct val="130000"/>
                </a:lnSpc>
                <a:defRPr sz="1200" spc="327">
                  <a:solidFill>
                    <a:srgbClr val="364562"/>
                  </a:solidFill>
                  <a:latin typeface="Raleway Thin"/>
                  <a:ea typeface="Raleway Thin"/>
                  <a:cs typeface="Raleway Thin"/>
                  <a:sym typeface="Raleway Thin"/>
                </a:defRPr>
              </a:pPr>
              <a:r>
                <a:t>/ Capacitación Ventas</a:t>
              </a:r>
            </a:p>
          </p:txBody>
        </p:sp>
        <p:sp>
          <p:nvSpPr>
            <p:cNvPr id="379" name="Oval 11"/>
            <p:cNvSpPr/>
            <p:nvPr/>
          </p:nvSpPr>
          <p:spPr>
            <a:xfrm>
              <a:off x="0" y="0"/>
              <a:ext cx="719204" cy="719204"/>
            </a:xfrm>
            <a:prstGeom prst="ellipse">
              <a:avLst/>
            </a:prstGeom>
            <a:gradFill flip="none" rotWithShape="1">
              <a:gsLst>
                <a:gs pos="0">
                  <a:srgbClr val="DDDDDD"/>
                </a:gs>
                <a:gs pos="100000">
                  <a:srgbClr val="C7D5ED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079500" rotWithShape="0">
                <a:srgbClr val="000000">
                  <a:alpha val="40000"/>
                </a:srgbClr>
              </a:outerShdw>
            </a:effectLst>
          </p:spPr>
          <p:txBody>
            <a:bodyPr wrap="square" lIns="48767" tIns="48767" rIns="48767" bIns="48767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pic>
          <p:nvPicPr>
            <p:cNvPr id="380" name="Imagen" descr="Imagen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311" y="145265"/>
              <a:ext cx="500243" cy="4286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2" name="TextBox 12"/>
          <p:cNvSpPr txBox="1"/>
          <p:nvPr/>
        </p:nvSpPr>
        <p:spPr>
          <a:xfrm>
            <a:off x="1011702" y="867701"/>
            <a:ext cx="8948749" cy="8468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50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Tips de cierre</a:t>
            </a:r>
          </a:p>
        </p:txBody>
      </p:sp>
      <p:sp>
        <p:nvSpPr>
          <p:cNvPr id="383" name="TextBox 13"/>
          <p:cNvSpPr txBox="1"/>
          <p:nvPr/>
        </p:nvSpPr>
        <p:spPr>
          <a:xfrm>
            <a:off x="1093748" y="605612"/>
            <a:ext cx="2537458" cy="364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>
              <a:defRPr sz="1800">
                <a:solidFill>
                  <a:srgbClr val="3E9ACC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¿Cliente dudoso?</a:t>
            </a:r>
          </a:p>
        </p:txBody>
      </p:sp>
      <p:sp>
        <p:nvSpPr>
          <p:cNvPr id="385" name="Bocadillo cuadrado"/>
          <p:cNvSpPr/>
          <p:nvPr/>
        </p:nvSpPr>
        <p:spPr>
          <a:xfrm flipH="1">
            <a:off x="1835226" y="2554041"/>
            <a:ext cx="3876676" cy="11390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5" y="0"/>
                </a:moveTo>
                <a:cubicBezTo>
                  <a:pt x="1643" y="0"/>
                  <a:pt x="1236" y="1386"/>
                  <a:pt x="1236" y="3093"/>
                </a:cubicBezTo>
                <a:lnTo>
                  <a:pt x="1236" y="8030"/>
                </a:lnTo>
                <a:lnTo>
                  <a:pt x="0" y="11041"/>
                </a:lnTo>
                <a:lnTo>
                  <a:pt x="1236" y="14044"/>
                </a:lnTo>
                <a:lnTo>
                  <a:pt x="1236" y="18507"/>
                </a:lnTo>
                <a:cubicBezTo>
                  <a:pt x="1236" y="20214"/>
                  <a:pt x="1643" y="21600"/>
                  <a:pt x="2145" y="21600"/>
                </a:cubicBezTo>
                <a:lnTo>
                  <a:pt x="20691" y="21600"/>
                </a:lnTo>
                <a:cubicBezTo>
                  <a:pt x="21193" y="21600"/>
                  <a:pt x="21600" y="20214"/>
                  <a:pt x="21600" y="18507"/>
                </a:cubicBezTo>
                <a:lnTo>
                  <a:pt x="21600" y="3093"/>
                </a:lnTo>
                <a:cubicBezTo>
                  <a:pt x="21600" y="1386"/>
                  <a:pt x="21193" y="0"/>
                  <a:pt x="20691" y="0"/>
                </a:cubicBezTo>
                <a:lnTo>
                  <a:pt x="2145" y="0"/>
                </a:lnTo>
                <a:close/>
              </a:path>
            </a:pathLst>
          </a:custGeom>
          <a:gradFill>
            <a:gsLst>
              <a:gs pos="0">
                <a:srgbClr val="FFD17E"/>
              </a:gs>
              <a:gs pos="100000">
                <a:srgbClr val="E94E1A"/>
              </a:gs>
            </a:gsLst>
            <a:lin ang="9478388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386" name="TextBox 18"/>
          <p:cNvSpPr txBox="1"/>
          <p:nvPr/>
        </p:nvSpPr>
        <p:spPr>
          <a:xfrm>
            <a:off x="2115512" y="2852539"/>
            <a:ext cx="3197582" cy="560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8767" tIns="48767" rIns="48767" bIns="48767">
            <a:spAutoFit/>
          </a:bodyPr>
          <a:lstStyle>
            <a:lvl1pPr>
              <a:defRPr sz="3000">
                <a:solidFill>
                  <a:srgbClr val="791D1A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“</a:t>
            </a:r>
            <a:r>
              <a:rPr err="1"/>
              <a:t>Voy</a:t>
            </a:r>
            <a:r>
              <a:t> a </a:t>
            </a:r>
            <a:r>
              <a:rPr err="1"/>
              <a:t>pensarlo</a:t>
            </a:r>
            <a:r>
              <a:t>”</a:t>
            </a:r>
          </a:p>
        </p:txBody>
      </p:sp>
      <p:sp>
        <p:nvSpPr>
          <p:cNvPr id="387" name="Bocadillo cuadrado"/>
          <p:cNvSpPr/>
          <p:nvPr/>
        </p:nvSpPr>
        <p:spPr>
          <a:xfrm flipH="1">
            <a:off x="519021" y="3892829"/>
            <a:ext cx="4885135" cy="19113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3" y="0"/>
                </a:moveTo>
                <a:cubicBezTo>
                  <a:pt x="408" y="0"/>
                  <a:pt x="0" y="1044"/>
                  <a:pt x="0" y="2332"/>
                </a:cubicBezTo>
                <a:lnTo>
                  <a:pt x="0" y="19268"/>
                </a:lnTo>
                <a:cubicBezTo>
                  <a:pt x="0" y="20556"/>
                  <a:pt x="408" y="21600"/>
                  <a:pt x="913" y="21600"/>
                </a:cubicBezTo>
                <a:lnTo>
                  <a:pt x="19550" y="21600"/>
                </a:lnTo>
                <a:cubicBezTo>
                  <a:pt x="20055" y="21600"/>
                  <a:pt x="20463" y="20556"/>
                  <a:pt x="20463" y="19268"/>
                </a:cubicBezTo>
                <a:lnTo>
                  <a:pt x="20463" y="13778"/>
                </a:lnTo>
                <a:lnTo>
                  <a:pt x="21600" y="11190"/>
                </a:lnTo>
                <a:lnTo>
                  <a:pt x="20463" y="8602"/>
                </a:lnTo>
                <a:lnTo>
                  <a:pt x="20463" y="2332"/>
                </a:lnTo>
                <a:cubicBezTo>
                  <a:pt x="20463" y="1044"/>
                  <a:pt x="20055" y="0"/>
                  <a:pt x="19550" y="0"/>
                </a:cubicBezTo>
                <a:lnTo>
                  <a:pt x="913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388" name="Rectangle 17"/>
          <p:cNvSpPr txBox="1"/>
          <p:nvPr/>
        </p:nvSpPr>
        <p:spPr>
          <a:xfrm>
            <a:off x="1131163" y="4215536"/>
            <a:ext cx="3966436" cy="12659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lnSpc>
                <a:spcPct val="120000"/>
              </a:lnSpc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Me gustaría poder orientarte y quisiera ser franco, si no estas viendo los beneficios o ¿tienes dudas que sean reales?</a:t>
            </a:r>
          </a:p>
        </p:txBody>
      </p:sp>
      <p:sp>
        <p:nvSpPr>
          <p:cNvPr id="389" name="Bocadillo cuadrado"/>
          <p:cNvSpPr/>
          <p:nvPr/>
        </p:nvSpPr>
        <p:spPr>
          <a:xfrm flipH="1">
            <a:off x="508702" y="6003936"/>
            <a:ext cx="4895454" cy="16065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11" y="0"/>
                </a:moveTo>
                <a:cubicBezTo>
                  <a:pt x="407" y="0"/>
                  <a:pt x="0" y="1242"/>
                  <a:pt x="0" y="2775"/>
                </a:cubicBezTo>
                <a:lnTo>
                  <a:pt x="0" y="18825"/>
                </a:lnTo>
                <a:cubicBezTo>
                  <a:pt x="0" y="20358"/>
                  <a:pt x="407" y="21600"/>
                  <a:pt x="911" y="21600"/>
                </a:cubicBezTo>
                <a:lnTo>
                  <a:pt x="19509" y="21600"/>
                </a:lnTo>
                <a:cubicBezTo>
                  <a:pt x="20012" y="21600"/>
                  <a:pt x="20420" y="20358"/>
                  <a:pt x="20420" y="18825"/>
                </a:cubicBezTo>
                <a:lnTo>
                  <a:pt x="20420" y="14786"/>
                </a:lnTo>
                <a:lnTo>
                  <a:pt x="21600" y="11712"/>
                </a:lnTo>
                <a:lnTo>
                  <a:pt x="20420" y="8634"/>
                </a:lnTo>
                <a:lnTo>
                  <a:pt x="20420" y="2775"/>
                </a:lnTo>
                <a:cubicBezTo>
                  <a:pt x="20420" y="1242"/>
                  <a:pt x="20012" y="0"/>
                  <a:pt x="19509" y="0"/>
                </a:cubicBezTo>
                <a:lnTo>
                  <a:pt x="911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390" name="Rectangle 17"/>
          <p:cNvSpPr txBox="1"/>
          <p:nvPr/>
        </p:nvSpPr>
        <p:spPr>
          <a:xfrm>
            <a:off x="1131163" y="6326643"/>
            <a:ext cx="3966436" cy="96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/>
          <a:p>
            <a:pPr algn="just">
              <a:lnSpc>
                <a:spcPct val="120000"/>
              </a:lnSpc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pPr>
            <a:r>
              <a:t>Dame la oportunidad de</a:t>
            </a:r>
            <a:r>
              <a:rPr>
                <a:latin typeface="Raleway SemiBold"/>
                <a:ea typeface="Raleway SemiBold"/>
                <a:cs typeface="Raleway SemiBold"/>
                <a:sym typeface="Raleway SemiBold"/>
              </a:rPr>
              <a:t> aclarar tus dudas</a:t>
            </a:r>
            <a:r>
              <a:t> para que puedas tomar el servicio.</a:t>
            </a:r>
          </a:p>
        </p:txBody>
      </p:sp>
      <p:sp>
        <p:nvSpPr>
          <p:cNvPr id="391" name="Bocadillo cuadrado"/>
          <p:cNvSpPr/>
          <p:nvPr/>
        </p:nvSpPr>
        <p:spPr>
          <a:xfrm>
            <a:off x="8095899" y="2554041"/>
            <a:ext cx="3926682" cy="19919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393" y="0"/>
                </a:moveTo>
                <a:cubicBezTo>
                  <a:pt x="1897" y="0"/>
                  <a:pt x="1495" y="792"/>
                  <a:pt x="1495" y="1769"/>
                </a:cubicBezTo>
                <a:lnTo>
                  <a:pt x="1495" y="14292"/>
                </a:lnTo>
                <a:lnTo>
                  <a:pt x="0" y="16018"/>
                </a:lnTo>
                <a:lnTo>
                  <a:pt x="1495" y="17740"/>
                </a:lnTo>
                <a:lnTo>
                  <a:pt x="1495" y="19831"/>
                </a:lnTo>
                <a:cubicBezTo>
                  <a:pt x="1495" y="20808"/>
                  <a:pt x="1897" y="21600"/>
                  <a:pt x="2393" y="21600"/>
                </a:cubicBezTo>
                <a:lnTo>
                  <a:pt x="20703" y="21600"/>
                </a:lnTo>
                <a:cubicBezTo>
                  <a:pt x="21198" y="21600"/>
                  <a:pt x="21600" y="20808"/>
                  <a:pt x="21600" y="19831"/>
                </a:cubicBezTo>
                <a:lnTo>
                  <a:pt x="21600" y="1769"/>
                </a:lnTo>
                <a:cubicBezTo>
                  <a:pt x="21600" y="792"/>
                  <a:pt x="21198" y="0"/>
                  <a:pt x="20703" y="0"/>
                </a:cubicBezTo>
                <a:lnTo>
                  <a:pt x="2393" y="0"/>
                </a:lnTo>
                <a:close/>
              </a:path>
            </a:pathLst>
          </a:custGeom>
          <a:gradFill>
            <a:gsLst>
              <a:gs pos="0">
                <a:srgbClr val="FFD17E"/>
              </a:gs>
              <a:gs pos="100000">
                <a:srgbClr val="E94E1A"/>
              </a:gs>
            </a:gsLst>
            <a:lin ang="9478388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392" name="TextBox 18"/>
          <p:cNvSpPr txBox="1"/>
          <p:nvPr/>
        </p:nvSpPr>
        <p:spPr>
          <a:xfrm>
            <a:off x="8754286" y="2841836"/>
            <a:ext cx="2945384" cy="14310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defRPr sz="3000">
                <a:solidFill>
                  <a:srgbClr val="791D1A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“No puedo por que no tengo el dinero ahora”</a:t>
            </a:r>
          </a:p>
        </p:txBody>
      </p:sp>
      <p:sp>
        <p:nvSpPr>
          <p:cNvPr id="393" name="Bocadillo cuadrado"/>
          <p:cNvSpPr/>
          <p:nvPr/>
        </p:nvSpPr>
        <p:spPr>
          <a:xfrm>
            <a:off x="7949012" y="4792257"/>
            <a:ext cx="4368007" cy="20720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21" y="0"/>
                </a:moveTo>
                <a:cubicBezTo>
                  <a:pt x="457" y="0"/>
                  <a:pt x="0" y="963"/>
                  <a:pt x="0" y="2151"/>
                </a:cubicBezTo>
                <a:lnTo>
                  <a:pt x="0" y="19449"/>
                </a:lnTo>
                <a:cubicBezTo>
                  <a:pt x="0" y="20637"/>
                  <a:pt x="457" y="21600"/>
                  <a:pt x="1021" y="21600"/>
                </a:cubicBezTo>
                <a:lnTo>
                  <a:pt x="19390" y="21600"/>
                </a:lnTo>
                <a:cubicBezTo>
                  <a:pt x="19954" y="21600"/>
                  <a:pt x="20411" y="20637"/>
                  <a:pt x="20411" y="19449"/>
                </a:cubicBezTo>
                <a:lnTo>
                  <a:pt x="20411" y="13218"/>
                </a:lnTo>
                <a:lnTo>
                  <a:pt x="21600" y="10831"/>
                </a:lnTo>
                <a:lnTo>
                  <a:pt x="20411" y="8444"/>
                </a:lnTo>
                <a:lnTo>
                  <a:pt x="20411" y="2151"/>
                </a:lnTo>
                <a:cubicBezTo>
                  <a:pt x="20411" y="963"/>
                  <a:pt x="19954" y="0"/>
                  <a:pt x="19390" y="0"/>
                </a:cubicBezTo>
                <a:lnTo>
                  <a:pt x="1021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394" name="Rectangle 17"/>
          <p:cNvSpPr txBox="1"/>
          <p:nvPr/>
        </p:nvSpPr>
        <p:spPr>
          <a:xfrm>
            <a:off x="8316618" y="5043010"/>
            <a:ext cx="3333127" cy="1570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lnSpc>
                <a:spcPct val="120000"/>
              </a:lnSpc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No hay problema yo conseguiré que puedas pagarlo en unos días más pero comenzaremos inmediatamente con el proceso igualmente. </a:t>
            </a:r>
          </a:p>
        </p:txBody>
      </p:sp>
      <p:sp>
        <p:nvSpPr>
          <p:cNvPr id="395" name="Bocadillo cuadrado"/>
          <p:cNvSpPr/>
          <p:nvPr/>
        </p:nvSpPr>
        <p:spPr>
          <a:xfrm>
            <a:off x="7784717" y="7110641"/>
            <a:ext cx="4565254" cy="1431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76" y="0"/>
                </a:moveTo>
                <a:cubicBezTo>
                  <a:pt x="437" y="0"/>
                  <a:pt x="0" y="1394"/>
                  <a:pt x="0" y="3115"/>
                </a:cubicBezTo>
                <a:lnTo>
                  <a:pt x="0" y="18485"/>
                </a:lnTo>
                <a:cubicBezTo>
                  <a:pt x="0" y="20206"/>
                  <a:pt x="437" y="21600"/>
                  <a:pt x="976" y="21600"/>
                </a:cubicBezTo>
                <a:lnTo>
                  <a:pt x="19330" y="21600"/>
                </a:lnTo>
                <a:cubicBezTo>
                  <a:pt x="19869" y="21600"/>
                  <a:pt x="20306" y="20206"/>
                  <a:pt x="20306" y="18485"/>
                </a:cubicBezTo>
                <a:lnTo>
                  <a:pt x="20306" y="14364"/>
                </a:lnTo>
                <a:lnTo>
                  <a:pt x="21600" y="10908"/>
                </a:lnTo>
                <a:lnTo>
                  <a:pt x="20306" y="7452"/>
                </a:lnTo>
                <a:lnTo>
                  <a:pt x="20306" y="3115"/>
                </a:lnTo>
                <a:cubicBezTo>
                  <a:pt x="20306" y="1394"/>
                  <a:pt x="19869" y="0"/>
                  <a:pt x="19330" y="0"/>
                </a:cubicBezTo>
                <a:lnTo>
                  <a:pt x="976" y="0"/>
                </a:lnTo>
                <a:close/>
              </a:path>
            </a:pathLst>
          </a:custGeom>
          <a:gradFill>
            <a:gsLst>
              <a:gs pos="0">
                <a:srgbClr val="FFFFFF"/>
              </a:gs>
              <a:gs pos="100000">
                <a:srgbClr val="C7D5ED"/>
              </a:gs>
            </a:gsLst>
            <a:lin ang="2700000"/>
          </a:gradFill>
          <a:ln w="12700">
            <a:miter lim="400000"/>
          </a:ln>
          <a:effectLst>
            <a:outerShdw blurRad="152400" dir="5400000" sx="90000" sy="90000" rotWithShape="0">
              <a:srgbClr val="000000">
                <a:alpha val="15000"/>
              </a:srgbClr>
            </a:outerShdw>
          </a:effectLst>
        </p:spPr>
        <p:txBody>
          <a:bodyPr lIns="48767" tIns="48767" rIns="48767" bIns="48767" anchor="ctr"/>
          <a:lstStyle/>
          <a:p>
            <a:pPr>
              <a:defRPr>
                <a:solidFill>
                  <a:srgbClr val="E94E1A"/>
                </a:solidFill>
              </a:defRPr>
            </a:pPr>
            <a:endParaRPr/>
          </a:p>
        </p:txBody>
      </p:sp>
      <p:sp>
        <p:nvSpPr>
          <p:cNvPr id="396" name="Rectangle 17"/>
          <p:cNvSpPr txBox="1"/>
          <p:nvPr/>
        </p:nvSpPr>
        <p:spPr>
          <a:xfrm>
            <a:off x="8138466" y="7382497"/>
            <a:ext cx="3689430" cy="961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>
            <a:spAutoFit/>
          </a:bodyPr>
          <a:lstStyle>
            <a:lvl1pPr algn="just">
              <a:lnSpc>
                <a:spcPct val="120000"/>
              </a:lnSpc>
              <a:defRPr sz="1700">
                <a:solidFill>
                  <a:srgbClr val="364562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t>Si tienes cualquier inconveniente me vas contado así que ingresemos tu caso rápido.</a:t>
            </a: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8B32AEFD-0D09-E041-A4B4-8F1419B0EA81}"/>
              </a:ext>
            </a:extLst>
          </p:cNvPr>
          <p:cNvSpPr txBox="1"/>
          <p:nvPr/>
        </p:nvSpPr>
        <p:spPr>
          <a:xfrm rot="5400000">
            <a:off x="9046239" y="4644360"/>
            <a:ext cx="6926024" cy="464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767" tIns="48767" rIns="48767" bIns="48767"/>
          <a:lstStyle>
            <a:lvl1pPr algn="ctr">
              <a:defRPr sz="1800" spc="385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defRPr>
            </a:lvl1pPr>
          </a:lstStyle>
          <a:p>
            <a:r>
              <a:rPr lang="es-ES" sz="1400" err="1"/>
              <a:t>www.asesorseguros.cl</a:t>
            </a:r>
            <a:endParaRPr sz="140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0F0"/>
      </a:accent1>
      <a:accent2>
        <a:srgbClr val="1580C4"/>
      </a:accent2>
      <a:accent3>
        <a:srgbClr val="0E55A3"/>
      </a:accent3>
      <a:accent4>
        <a:srgbClr val="4A2C7B"/>
      </a:accent4>
      <a:accent5>
        <a:srgbClr val="9E278B"/>
      </a:accent5>
      <a:accent6>
        <a:srgbClr val="E20B88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8767" tIns="48767" rIns="48767" bIns="48767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7" tIns="48767" rIns="48767" bIns="48767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0F0"/>
      </a:accent1>
      <a:accent2>
        <a:srgbClr val="1580C4"/>
      </a:accent2>
      <a:accent3>
        <a:srgbClr val="0E55A3"/>
      </a:accent3>
      <a:accent4>
        <a:srgbClr val="4A2C7B"/>
      </a:accent4>
      <a:accent5>
        <a:srgbClr val="9E278B"/>
      </a:accent5>
      <a:accent6>
        <a:srgbClr val="E20B88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8767" tIns="48767" rIns="48767" bIns="48767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8767" tIns="48767" rIns="48767" bIns="48767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1408</Words>
  <Application>Microsoft Macintosh PowerPoint</Application>
  <PresentationFormat>Personalizado</PresentationFormat>
  <Paragraphs>208</Paragraphs>
  <Slides>20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Century Gothic</vt:lpstr>
      <vt:lpstr>Raleway</vt:lpstr>
      <vt:lpstr>Raleway Black</vt:lpstr>
      <vt:lpstr>Raleway Light</vt:lpstr>
      <vt:lpstr>Raleway Medium</vt:lpstr>
      <vt:lpstr>Raleway SemiBold</vt:lpstr>
      <vt:lpstr>Raleway Thin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Tegan Fox</cp:lastModifiedBy>
  <cp:revision>20</cp:revision>
  <dcterms:modified xsi:type="dcterms:W3CDTF">2020-07-31T17:26:54Z</dcterms:modified>
</cp:coreProperties>
</file>